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Corpo livello uno…"/>
          <p:cNvSpPr txBox="1"/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Titolo Testo</a:t>
            </a:r>
          </a:p>
        </p:txBody>
      </p:sp>
      <p:sp>
        <p:nvSpPr>
          <p:cNvPr id="30" name="Corpo livello uno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9" name="Corpo livello uno…"/>
          <p:cNvSpPr txBox="1"/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8" name="Corpo livello uno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Titolo Testo</a:t>
            </a:r>
          </a:p>
        </p:txBody>
      </p:sp>
      <p:sp>
        <p:nvSpPr>
          <p:cNvPr id="73" name="Corpo livello uno…"/>
          <p:cNvSpPr txBox="1"/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Titolo Testo</a:t>
            </a:r>
          </a:p>
        </p:txBody>
      </p:sp>
      <p:sp>
        <p:nvSpPr>
          <p:cNvPr id="83" name="Picture Placeholder 2"/>
          <p:cNvSpPr/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Corpo livello uno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hyperlink" Target="mailto:devid@cooder.it" TargetMode="External"/><Relationship Id="rId5" Type="http://schemas.openxmlformats.org/officeDocument/2006/relationships/hyperlink" Target="https://www.cooder.it" TargetMode="External"/><Relationship Id="rId6" Type="http://schemas.openxmlformats.org/officeDocument/2006/relationships/hyperlink" Target="https://devdocs.magento.com/cloud/bk-cloud.html" TargetMode="External"/><Relationship Id="rId7" Type="http://schemas.openxmlformats.org/officeDocument/2006/relationships/hyperlink" Target="https://devdocs.magento.com/cloud/deploy/optimize-cloud-deployment.html" TargetMode="Externa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8002" y="-32626"/>
            <a:ext cx="18404004" cy="10352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6931" t="0" r="0" b="0"/>
          <a:stretch>
            <a:fillRect/>
          </a:stretch>
        </p:blipFill>
        <p:spPr>
          <a:xfrm>
            <a:off x="1028700" y="1028700"/>
            <a:ext cx="1955646" cy="642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rcRect l="938" t="0" r="0" b="0"/>
          <a:stretch>
            <a:fillRect/>
          </a:stretch>
        </p:blipFill>
        <p:spPr>
          <a:xfrm>
            <a:off x="1028699" y="1803455"/>
            <a:ext cx="7260347" cy="1649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57389" y="1269345"/>
            <a:ext cx="1482064" cy="28990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AutoShape 6"/>
          <p:cNvSpPr/>
          <p:nvPr/>
        </p:nvSpPr>
        <p:spPr>
          <a:xfrm>
            <a:off x="1028700" y="8120561"/>
            <a:ext cx="16230600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9" name="TextBox 15"/>
          <p:cNvSpPr txBox="1"/>
          <p:nvPr/>
        </p:nvSpPr>
        <p:spPr>
          <a:xfrm>
            <a:off x="1028700" y="5624619"/>
            <a:ext cx="16230600" cy="1017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8000"/>
              </a:lnSpc>
              <a:defRPr spc="-350" sz="7000">
                <a:solidFill>
                  <a:srgbClr val="F7F4FA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sp>
        <p:nvSpPr>
          <p:cNvPr id="100" name="TextBox 20"/>
          <p:cNvSpPr txBox="1"/>
          <p:nvPr/>
        </p:nvSpPr>
        <p:spPr>
          <a:xfrm>
            <a:off x="1028699" y="3750009"/>
            <a:ext cx="8480305" cy="415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400"/>
              </a:lnSpc>
              <a:defRPr spc="-46" sz="2400">
                <a:solidFill>
                  <a:srgbClr val="F7F4FA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10 e 11 giugno 2021 - Virtual Conference</a:t>
            </a:r>
          </a:p>
        </p:txBody>
      </p:sp>
      <p:pic>
        <p:nvPicPr>
          <p:cNvPr id="101" name="mm21it-speakers-2021Devid Marcantoni - Ads - Horizontal.jpg" descr="mm21it-speakers-2021Devid Marcantoni - Ads - Horizontal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4032" y="8220095"/>
            <a:ext cx="3776531" cy="19732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extBox 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pic>
        <p:nvPicPr>
          <p:cNvPr id="21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cloud_arch-starter.png" descr="cloud_arch-start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89560" y="1594569"/>
            <a:ext cx="8908880" cy="7750817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extBox 21"/>
          <p:cNvSpPr txBox="1"/>
          <p:nvPr/>
        </p:nvSpPr>
        <p:spPr>
          <a:xfrm>
            <a:off x="907854" y="508937"/>
            <a:ext cx="16230601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Starter plan environments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TextBox 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pic>
        <p:nvPicPr>
          <p:cNvPr id="21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extBox 21"/>
          <p:cNvSpPr txBox="1"/>
          <p:nvPr/>
        </p:nvSpPr>
        <p:spPr>
          <a:xfrm>
            <a:off x="907854" y="508937"/>
            <a:ext cx="16230601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Pro plan environments</a:t>
            </a:r>
          </a:p>
        </p:txBody>
      </p:sp>
      <p:pic>
        <p:nvPicPr>
          <p:cNvPr id="220" name="cloud_pro-branch-architecture.png" descr="cloud_pro-branch-architectur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09454" y="1744208"/>
            <a:ext cx="12343944" cy="72989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AutoShape 12"/>
          <p:cNvSpPr/>
          <p:nvPr/>
        </p:nvSpPr>
        <p:spPr>
          <a:xfrm>
            <a:off x="1028700" y="9011957"/>
            <a:ext cx="16230600" cy="1"/>
          </a:xfrm>
          <a:prstGeom prst="line">
            <a:avLst/>
          </a:prstGeom>
          <a:ln>
            <a:solidFill>
              <a:srgbClr val="000000">
                <a:alpha val="9804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25" name="Freeform 14"/>
          <p:cNvSpPr/>
          <p:nvPr/>
        </p:nvSpPr>
        <p:spPr>
          <a:xfrm rot="16200000">
            <a:off x="1082690" y="3292414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6" name="Freeform 16"/>
          <p:cNvSpPr/>
          <p:nvPr/>
        </p:nvSpPr>
        <p:spPr>
          <a:xfrm rot="16200000">
            <a:off x="1082690" y="4238700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7" name="Freeform 18"/>
          <p:cNvSpPr/>
          <p:nvPr/>
        </p:nvSpPr>
        <p:spPr>
          <a:xfrm rot="16200000">
            <a:off x="1082690" y="5173395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8" name="Freeform 20"/>
          <p:cNvSpPr/>
          <p:nvPr/>
        </p:nvSpPr>
        <p:spPr>
          <a:xfrm rot="16200000">
            <a:off x="1082690" y="6113884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9" name="TextBox 21"/>
          <p:cNvSpPr txBox="1"/>
          <p:nvPr/>
        </p:nvSpPr>
        <p:spPr>
          <a:xfrm>
            <a:off x="1028700" y="1019175"/>
            <a:ext cx="16230600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File di configurazione</a:t>
            </a:r>
          </a:p>
        </p:txBody>
      </p:sp>
      <p:sp>
        <p:nvSpPr>
          <p:cNvPr id="230" name="TextBox 24"/>
          <p:cNvSpPr txBox="1"/>
          <p:nvPr/>
        </p:nvSpPr>
        <p:spPr>
          <a:xfrm>
            <a:off x="1632292" y="3163946"/>
            <a:ext cx="12483597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b="1"/>
              <a:t>.magento/routes.yaml:</a:t>
            </a:r>
            <a:r>
              <a:t> Definisce eventuali redirect nella applicazione</a:t>
            </a:r>
          </a:p>
        </p:txBody>
      </p:sp>
      <p:sp>
        <p:nvSpPr>
          <p:cNvPr id="231" name="TextBox 27"/>
          <p:cNvSpPr txBox="1"/>
          <p:nvPr/>
        </p:nvSpPr>
        <p:spPr>
          <a:xfrm>
            <a:off x="1632292" y="5044926"/>
            <a:ext cx="15788342" cy="80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b="1"/>
              <a:t>.magento.app.yaml:</a:t>
            </a:r>
            <a:r>
              <a:t> Definisce quali servizi sono sfruttati dall’applicazione e la funzionalità per i processi di build e di deploy</a:t>
            </a:r>
          </a:p>
        </p:txBody>
      </p:sp>
      <p:sp>
        <p:nvSpPr>
          <p:cNvPr id="232" name="TextBox 30"/>
          <p:cNvSpPr txBox="1"/>
          <p:nvPr/>
        </p:nvSpPr>
        <p:spPr>
          <a:xfrm>
            <a:off x="1632292" y="4104435"/>
            <a:ext cx="15788342" cy="807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b="1"/>
              <a:t>.magento/services.yaml</a:t>
            </a:r>
            <a:r>
              <a:t>: Definisce quali servizi e quali versioni sono installate da Magento Cloud (MySQL,Elasticsearch,RabbitMQ)</a:t>
            </a:r>
          </a:p>
        </p:txBody>
      </p:sp>
      <p:sp>
        <p:nvSpPr>
          <p:cNvPr id="233" name="TextBox 3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sp>
        <p:nvSpPr>
          <p:cNvPr id="234" name="TextBox 24"/>
          <p:cNvSpPr txBox="1"/>
          <p:nvPr/>
        </p:nvSpPr>
        <p:spPr>
          <a:xfrm>
            <a:off x="1632292" y="5985416"/>
            <a:ext cx="12483597" cy="80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pPr>
            <a:r>
              <a:rPr b="1"/>
              <a:t>.magento.env.yaml:</a:t>
            </a:r>
            <a:r>
              <a:t> Definisce delle configurazioni per i processi di build e deploy e variabili d’ambiente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AutoShape 12"/>
          <p:cNvSpPr/>
          <p:nvPr/>
        </p:nvSpPr>
        <p:spPr>
          <a:xfrm>
            <a:off x="1028700" y="9011957"/>
            <a:ext cx="16230600" cy="1"/>
          </a:xfrm>
          <a:prstGeom prst="line">
            <a:avLst/>
          </a:prstGeom>
          <a:ln>
            <a:solidFill>
              <a:srgbClr val="000000">
                <a:alpha val="9804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39" name="TextBox 21"/>
          <p:cNvSpPr txBox="1"/>
          <p:nvPr/>
        </p:nvSpPr>
        <p:spPr>
          <a:xfrm>
            <a:off x="1028700" y="1019175"/>
            <a:ext cx="16230600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File di configurazione</a:t>
            </a:r>
          </a:p>
        </p:txBody>
      </p:sp>
      <p:sp>
        <p:nvSpPr>
          <p:cNvPr id="240" name="TextBox 3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sp>
        <p:nvSpPr>
          <p:cNvPr id="241" name=".magento/routes.xml"/>
          <p:cNvSpPr txBox="1"/>
          <p:nvPr/>
        </p:nvSpPr>
        <p:spPr>
          <a:xfrm>
            <a:off x="1020528" y="2694313"/>
            <a:ext cx="2678272" cy="382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.magento/routes.xml</a:t>
            </a:r>
          </a:p>
        </p:txBody>
      </p:sp>
      <p:sp>
        <p:nvSpPr>
          <p:cNvPr id="242" name="&quot;http://www.{default}/&quot;:…"/>
          <p:cNvSpPr txBox="1"/>
          <p:nvPr/>
        </p:nvSpPr>
        <p:spPr>
          <a:xfrm>
            <a:off x="1018213" y="3153209"/>
            <a:ext cx="3945246" cy="1209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"http://www.{default}/"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</a:t>
            </a:r>
            <a:r>
              <a:rPr>
                <a:solidFill>
                  <a:srgbClr val="333333"/>
                </a:solidFill>
              </a:rPr>
              <a:t>type</a:t>
            </a:r>
            <a:r>
              <a:rPr>
                <a:solidFill>
                  <a:srgbClr val="505050"/>
                </a:solidFill>
              </a:rPr>
              <a:t>: </a:t>
            </a:r>
            <a:r>
              <a:t>redirect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</a:t>
            </a:r>
            <a:r>
              <a:rPr>
                <a:solidFill>
                  <a:srgbClr val="333333"/>
                </a:solidFill>
              </a:rPr>
              <a:t>to</a:t>
            </a:r>
            <a:r>
              <a:rPr>
                <a:solidFill>
                  <a:srgbClr val="505050"/>
                </a:solidFill>
              </a:rPr>
              <a:t>: </a:t>
            </a:r>
            <a:r>
              <a:t>"http://{default}/"</a:t>
            </a:r>
            <a:endParaRPr>
              <a:solidFill>
                <a:srgbClr val="505050"/>
              </a:solidFill>
            </a:endParaRPr>
          </a:p>
        </p:txBody>
      </p:sp>
      <p:sp>
        <p:nvSpPr>
          <p:cNvPr id="243" name=".magento/services.xml"/>
          <p:cNvSpPr txBox="1"/>
          <p:nvPr/>
        </p:nvSpPr>
        <p:spPr>
          <a:xfrm>
            <a:off x="1020528" y="4486300"/>
            <a:ext cx="2860835" cy="382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.magento/services.xml</a:t>
            </a:r>
          </a:p>
        </p:txBody>
      </p:sp>
      <p:sp>
        <p:nvSpPr>
          <p:cNvPr id="244" name="mysql:…"/>
          <p:cNvSpPr txBox="1"/>
          <p:nvPr/>
        </p:nvSpPr>
        <p:spPr>
          <a:xfrm>
            <a:off x="1007101" y="4909819"/>
            <a:ext cx="3945246" cy="31648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mysql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</a:t>
            </a:r>
            <a:r>
              <a:rPr>
                <a:solidFill>
                  <a:srgbClr val="333333"/>
                </a:solidFill>
              </a:rPr>
              <a:t>type</a:t>
            </a:r>
            <a:r>
              <a:rPr>
                <a:solidFill>
                  <a:srgbClr val="505050"/>
                </a:solidFill>
              </a:rPr>
              <a:t>: </a:t>
            </a:r>
            <a:r>
              <a:t>mysql:10.3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    </a:t>
            </a:r>
            <a:r>
              <a:rPr>
                <a:solidFill>
                  <a:srgbClr val="333333"/>
                </a:solidFill>
              </a:rPr>
              <a:t>disk</a:t>
            </a:r>
            <a:r>
              <a:t>: </a:t>
            </a:r>
            <a:r>
              <a:rPr>
                <a:solidFill>
                  <a:srgbClr val="098279"/>
                </a:solidFill>
              </a:rPr>
              <a:t>5120</a:t>
            </a: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redis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</a:t>
            </a:r>
            <a:r>
              <a:rPr>
                <a:solidFill>
                  <a:srgbClr val="333333"/>
                </a:solidFill>
              </a:rPr>
              <a:t>type</a:t>
            </a:r>
            <a:r>
              <a:rPr>
                <a:solidFill>
                  <a:srgbClr val="505050"/>
                </a:solidFill>
              </a:rPr>
              <a:t>: </a:t>
            </a:r>
            <a:r>
              <a:t>redis:3.8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elasticsearch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</a:t>
            </a:r>
            <a:r>
              <a:rPr>
                <a:solidFill>
                  <a:srgbClr val="333333"/>
                </a:solidFill>
              </a:rPr>
              <a:t>type</a:t>
            </a:r>
            <a:r>
              <a:rPr>
                <a:solidFill>
                  <a:srgbClr val="505050"/>
                </a:solidFill>
              </a:rPr>
              <a:t>: </a:t>
            </a:r>
            <a:r>
              <a:t>elasticsearch:6.6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    </a:t>
            </a:r>
            <a:r>
              <a:rPr>
                <a:solidFill>
                  <a:srgbClr val="333333"/>
                </a:solidFill>
              </a:rPr>
              <a:t>disk</a:t>
            </a:r>
            <a:r>
              <a:t>: </a:t>
            </a:r>
            <a:r>
              <a:rPr>
                <a:solidFill>
                  <a:srgbClr val="098279"/>
                </a:solidFill>
              </a:rPr>
              <a:t>1024</a:t>
            </a:r>
          </a:p>
        </p:txBody>
      </p:sp>
      <p:sp>
        <p:nvSpPr>
          <p:cNvPr id="245" name=".magento.app.yaml"/>
          <p:cNvSpPr txBox="1"/>
          <p:nvPr/>
        </p:nvSpPr>
        <p:spPr>
          <a:xfrm>
            <a:off x="5573471" y="2694313"/>
            <a:ext cx="2447074" cy="382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.magento.app.yaml</a:t>
            </a:r>
          </a:p>
        </p:txBody>
      </p:sp>
      <p:sp>
        <p:nvSpPr>
          <p:cNvPr id="246" name="relationships:…"/>
          <p:cNvSpPr txBox="1"/>
          <p:nvPr/>
        </p:nvSpPr>
        <p:spPr>
          <a:xfrm>
            <a:off x="5607599" y="3123987"/>
            <a:ext cx="6688893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>
                <a:solidFill>
                  <a:srgbClr val="24292E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relationships:</a:t>
            </a:r>
          </a:p>
          <a:p>
            <a:pPr defTabSz="457200">
              <a:defRPr>
                <a:solidFill>
                  <a:srgbClr val="24292E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database: "mysql:mysql"</a:t>
            </a:r>
          </a:p>
          <a:p>
            <a:pPr defTabSz="457200">
              <a:defRPr>
                <a:solidFill>
                  <a:srgbClr val="24292E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redis: "redis:redis"</a:t>
            </a:r>
          </a:p>
          <a:p>
            <a:pPr defTabSz="457200">
              <a:defRPr>
                <a:solidFill>
                  <a:srgbClr val="24292E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elasticsearch: "elasticsearch:elasticsearch"</a:t>
            </a:r>
          </a:p>
        </p:txBody>
      </p:sp>
      <p:sp>
        <p:nvSpPr>
          <p:cNvPr id="247" name="mounts:…"/>
          <p:cNvSpPr txBox="1"/>
          <p:nvPr/>
        </p:nvSpPr>
        <p:spPr>
          <a:xfrm>
            <a:off x="5661308" y="4505813"/>
            <a:ext cx="5591434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>
                <a:solidFill>
                  <a:srgbClr val="24292E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mounts:</a:t>
            </a:r>
          </a:p>
          <a:p>
            <a:pPr defTabSz="457200">
              <a:defRPr>
                <a:solidFill>
                  <a:srgbClr val="24292E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"var": "shared:files/var"</a:t>
            </a:r>
          </a:p>
          <a:p>
            <a:pPr defTabSz="457200">
              <a:defRPr>
                <a:solidFill>
                  <a:srgbClr val="24292E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"app/etc": "shared:files/etc"</a:t>
            </a:r>
          </a:p>
          <a:p>
            <a:pPr defTabSz="457200">
              <a:defRPr>
                <a:solidFill>
                  <a:srgbClr val="24292E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"pub/media": "shared:files/media"</a:t>
            </a:r>
          </a:p>
          <a:p>
            <a:pPr defTabSz="457200">
              <a:defRPr>
                <a:solidFill>
                  <a:srgbClr val="24292E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"pub/static": "shared:files/static"</a:t>
            </a:r>
          </a:p>
        </p:txBody>
      </p:sp>
      <p:sp>
        <p:nvSpPr>
          <p:cNvPr id="248" name="hooks:…"/>
          <p:cNvSpPr txBox="1"/>
          <p:nvPr/>
        </p:nvSpPr>
        <p:spPr>
          <a:xfrm>
            <a:off x="5661308" y="6064691"/>
            <a:ext cx="9158175" cy="288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>
                <a:solidFill>
                  <a:srgbClr val="24292E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hooks:</a:t>
            </a:r>
          </a:p>
          <a:p>
            <a:pPr defTabSz="457200">
              <a:defRPr>
                <a:solidFill>
                  <a:srgbClr val="24292E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build: |</a:t>
            </a:r>
          </a:p>
          <a:p>
            <a:pPr defTabSz="457200">
              <a:defRPr>
                <a:solidFill>
                  <a:srgbClr val="24292E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set -e</a:t>
            </a:r>
          </a:p>
          <a:p>
            <a:pPr defTabSz="457200">
              <a:defRPr>
                <a:solidFill>
                  <a:srgbClr val="24292E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php ./vendor/bin/ece-tools run scenario/build/generate.xml</a:t>
            </a:r>
          </a:p>
          <a:p>
            <a:pPr defTabSz="457200">
              <a:defRPr>
                <a:solidFill>
                  <a:srgbClr val="24292E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php ./vendor/bin/ece-tools run scenario/build/transfer.xml</a:t>
            </a:r>
          </a:p>
          <a:p>
            <a:pPr defTabSz="457200">
              <a:defRPr>
                <a:solidFill>
                  <a:srgbClr val="24292E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deploy: |</a:t>
            </a:r>
          </a:p>
          <a:p>
            <a:pPr defTabSz="457200">
              <a:defRPr>
                <a:solidFill>
                  <a:srgbClr val="24292E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php ./vendor/bin/ece-tools run scenario/deploy.xml</a:t>
            </a:r>
          </a:p>
          <a:p>
            <a:pPr defTabSz="457200">
              <a:defRPr>
                <a:solidFill>
                  <a:srgbClr val="24292E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post_deploy: |</a:t>
            </a:r>
          </a:p>
          <a:p>
            <a:pPr defTabSz="457200">
              <a:defRPr>
                <a:solidFill>
                  <a:srgbClr val="24292E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       php ./vendor/bin/ece-tools run scenario/post-deploy.xml</a:t>
            </a:r>
          </a:p>
        </p:txBody>
      </p:sp>
      <p:sp>
        <p:nvSpPr>
          <p:cNvPr id="249" name=".magento.env.yaml"/>
          <p:cNvSpPr txBox="1"/>
          <p:nvPr/>
        </p:nvSpPr>
        <p:spPr>
          <a:xfrm>
            <a:off x="12306710" y="2694313"/>
            <a:ext cx="2406567" cy="382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.magento.env.yaml</a:t>
            </a:r>
          </a:p>
        </p:txBody>
      </p:sp>
      <p:sp>
        <p:nvSpPr>
          <p:cNvPr id="250" name="deploy:…"/>
          <p:cNvSpPr txBox="1"/>
          <p:nvPr/>
        </p:nvSpPr>
        <p:spPr>
          <a:xfrm>
            <a:off x="12367026" y="3123987"/>
            <a:ext cx="4768340" cy="260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deploy:</a:t>
            </a: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    CRON_CONSUMERS_RUNNER:</a:t>
            </a: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      cron_run: true</a:t>
            </a: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      consumers: []</a:t>
            </a: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    SCD_STRATEGY: compact</a:t>
            </a: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    SCD_MATRIX:</a:t>
            </a: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      ...</a:t>
            </a: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    REDIS_USE_SLAVE_CONNECTION: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AutoShape 12"/>
          <p:cNvSpPr/>
          <p:nvPr/>
        </p:nvSpPr>
        <p:spPr>
          <a:xfrm>
            <a:off x="1028700" y="9011957"/>
            <a:ext cx="16230600" cy="1"/>
          </a:xfrm>
          <a:prstGeom prst="line">
            <a:avLst/>
          </a:prstGeom>
          <a:ln>
            <a:solidFill>
              <a:srgbClr val="000000">
                <a:alpha val="9804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55" name="Freeform 14"/>
          <p:cNvSpPr/>
          <p:nvPr/>
        </p:nvSpPr>
        <p:spPr>
          <a:xfrm rot="16200000">
            <a:off x="1082690" y="3292414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6" name="Freeform 16"/>
          <p:cNvSpPr/>
          <p:nvPr/>
        </p:nvSpPr>
        <p:spPr>
          <a:xfrm rot="16200000">
            <a:off x="1082690" y="4238700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7" name="Freeform 18"/>
          <p:cNvSpPr/>
          <p:nvPr/>
        </p:nvSpPr>
        <p:spPr>
          <a:xfrm rot="16200000">
            <a:off x="1082690" y="5173395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8" name="Freeform 20"/>
          <p:cNvSpPr/>
          <p:nvPr/>
        </p:nvSpPr>
        <p:spPr>
          <a:xfrm rot="16200000">
            <a:off x="1082690" y="6113884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9" name="TextBox 21"/>
          <p:cNvSpPr txBox="1"/>
          <p:nvPr/>
        </p:nvSpPr>
        <p:spPr>
          <a:xfrm>
            <a:off x="1028700" y="1019175"/>
            <a:ext cx="16230600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Attivazione processo di deploy</a:t>
            </a:r>
          </a:p>
        </p:txBody>
      </p:sp>
      <p:sp>
        <p:nvSpPr>
          <p:cNvPr id="260" name="TextBox 24"/>
          <p:cNvSpPr txBox="1"/>
          <p:nvPr/>
        </p:nvSpPr>
        <p:spPr>
          <a:xfrm>
            <a:off x="1632292" y="3163946"/>
            <a:ext cx="12483597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push da ambiente locale</a:t>
            </a:r>
          </a:p>
        </p:txBody>
      </p:sp>
      <p:sp>
        <p:nvSpPr>
          <p:cNvPr id="261" name="TextBox 27"/>
          <p:cNvSpPr txBox="1"/>
          <p:nvPr/>
        </p:nvSpPr>
        <p:spPr>
          <a:xfrm>
            <a:off x="1632292" y="5044926"/>
            <a:ext cx="15788342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sync (da ambiente di livello superiore a ambiente di livello inferiore)</a:t>
            </a:r>
          </a:p>
        </p:txBody>
      </p:sp>
      <p:sp>
        <p:nvSpPr>
          <p:cNvPr id="262" name="TextBox 30"/>
          <p:cNvSpPr txBox="1"/>
          <p:nvPr/>
        </p:nvSpPr>
        <p:spPr>
          <a:xfrm>
            <a:off x="1632292" y="4104435"/>
            <a:ext cx="15788342" cy="4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merge (da ambiente di livello inferiore a ambiente di livello superiore)</a:t>
            </a:r>
          </a:p>
        </p:txBody>
      </p:sp>
      <p:sp>
        <p:nvSpPr>
          <p:cNvPr id="263" name="TextBox 3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sp>
        <p:nvSpPr>
          <p:cNvPr id="264" name="TextBox 24"/>
          <p:cNvSpPr txBox="1"/>
          <p:nvPr/>
        </p:nvSpPr>
        <p:spPr>
          <a:xfrm>
            <a:off x="1632292" y="5985416"/>
            <a:ext cx="12483597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manuale</a:t>
            </a:r>
          </a:p>
        </p:txBody>
      </p:sp>
      <p:pic>
        <p:nvPicPr>
          <p:cNvPr id="265" name="Schermata 2021-05-28 alle 10.31.25.png" descr="Schermata 2021-05-28 alle 10.31.2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1085" y="6846922"/>
            <a:ext cx="17043719" cy="16998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AutoShape 12"/>
          <p:cNvSpPr/>
          <p:nvPr/>
        </p:nvSpPr>
        <p:spPr>
          <a:xfrm>
            <a:off x="1028700" y="9011957"/>
            <a:ext cx="16230600" cy="1"/>
          </a:xfrm>
          <a:prstGeom prst="line">
            <a:avLst/>
          </a:prstGeom>
          <a:ln>
            <a:solidFill>
              <a:srgbClr val="000000">
                <a:alpha val="9804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70" name="TextBox 21"/>
          <p:cNvSpPr txBox="1"/>
          <p:nvPr/>
        </p:nvSpPr>
        <p:spPr>
          <a:xfrm>
            <a:off x="1028700" y="1019175"/>
            <a:ext cx="16230600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Fasi del processo di deploy</a:t>
            </a:r>
          </a:p>
        </p:txBody>
      </p:sp>
      <p:sp>
        <p:nvSpPr>
          <p:cNvPr id="271" name="TextBox 3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sp>
        <p:nvSpPr>
          <p:cNvPr id="272" name="GIT PUSH"/>
          <p:cNvSpPr/>
          <p:nvPr/>
        </p:nvSpPr>
        <p:spPr>
          <a:xfrm>
            <a:off x="1045951" y="4105680"/>
            <a:ext cx="2815925" cy="1270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GIT PUSH</a:t>
            </a:r>
          </a:p>
        </p:txBody>
      </p:sp>
      <p:sp>
        <p:nvSpPr>
          <p:cNvPr id="273" name="BUILD"/>
          <p:cNvSpPr/>
          <p:nvPr/>
        </p:nvSpPr>
        <p:spPr>
          <a:xfrm>
            <a:off x="4473533" y="4105680"/>
            <a:ext cx="2815925" cy="1270001"/>
          </a:xfrm>
          <a:prstGeom prst="rect">
            <a:avLst/>
          </a:prstGeom>
          <a:solidFill>
            <a:srgbClr val="000643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BUILD</a:t>
            </a:r>
          </a:p>
        </p:txBody>
      </p:sp>
      <p:sp>
        <p:nvSpPr>
          <p:cNvPr id="274" name="DEPLOY"/>
          <p:cNvSpPr/>
          <p:nvPr/>
        </p:nvSpPr>
        <p:spPr>
          <a:xfrm>
            <a:off x="8013438" y="4105680"/>
            <a:ext cx="2815926" cy="1270001"/>
          </a:xfrm>
          <a:prstGeom prst="rect">
            <a:avLst/>
          </a:prstGeom>
          <a:solidFill>
            <a:srgbClr val="000643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DEPLOY</a:t>
            </a:r>
          </a:p>
        </p:txBody>
      </p:sp>
      <p:sp>
        <p:nvSpPr>
          <p:cNvPr id="275" name="POST DEPLOY"/>
          <p:cNvSpPr/>
          <p:nvPr/>
        </p:nvSpPr>
        <p:spPr>
          <a:xfrm>
            <a:off x="11553344" y="4105680"/>
            <a:ext cx="2815925" cy="1270001"/>
          </a:xfrm>
          <a:prstGeom prst="rect">
            <a:avLst/>
          </a:prstGeom>
          <a:solidFill>
            <a:srgbClr val="000643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POST DEPLOY</a:t>
            </a:r>
          </a:p>
        </p:txBody>
      </p:sp>
      <p:sp>
        <p:nvSpPr>
          <p:cNvPr id="276" name="END"/>
          <p:cNvSpPr/>
          <p:nvPr/>
        </p:nvSpPr>
        <p:spPr>
          <a:xfrm>
            <a:off x="14980925" y="4105680"/>
            <a:ext cx="2815926" cy="1270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END</a:t>
            </a:r>
          </a:p>
        </p:txBody>
      </p:sp>
      <p:sp>
        <p:nvSpPr>
          <p:cNvPr id="277" name="Linea"/>
          <p:cNvSpPr/>
          <p:nvPr/>
        </p:nvSpPr>
        <p:spPr>
          <a:xfrm>
            <a:off x="3851957" y="4740680"/>
            <a:ext cx="631495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78" name="Linea"/>
          <p:cNvSpPr/>
          <p:nvPr/>
        </p:nvSpPr>
        <p:spPr>
          <a:xfrm>
            <a:off x="7286695" y="4740680"/>
            <a:ext cx="729505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79" name="Linea"/>
          <p:cNvSpPr/>
          <p:nvPr/>
        </p:nvSpPr>
        <p:spPr>
          <a:xfrm>
            <a:off x="10826601" y="4740680"/>
            <a:ext cx="729505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80" name="Linea"/>
          <p:cNvSpPr/>
          <p:nvPr/>
        </p:nvSpPr>
        <p:spPr>
          <a:xfrm>
            <a:off x="14347003" y="4740680"/>
            <a:ext cx="656190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281" name="Inizio o fine"/>
          <p:cNvSpPr/>
          <p:nvPr/>
        </p:nvSpPr>
        <p:spPr>
          <a:xfrm>
            <a:off x="4121273" y="2372590"/>
            <a:ext cx="10600255" cy="5300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cubicBezTo>
                  <a:pt x="2418" y="0"/>
                  <a:pt x="0" y="4835"/>
                  <a:pt x="0" y="10800"/>
                </a:cubicBezTo>
                <a:cubicBezTo>
                  <a:pt x="0" y="16765"/>
                  <a:pt x="2418" y="21600"/>
                  <a:pt x="5400" y="21600"/>
                </a:cubicBezTo>
                <a:lnTo>
                  <a:pt x="16200" y="21600"/>
                </a:lnTo>
                <a:cubicBezTo>
                  <a:pt x="19182" y="21600"/>
                  <a:pt x="21600" y="16765"/>
                  <a:pt x="21600" y="10800"/>
                </a:cubicBezTo>
                <a:cubicBezTo>
                  <a:pt x="21600" y="4835"/>
                  <a:pt x="19182" y="0"/>
                  <a:pt x="16200" y="0"/>
                </a:cubicBezTo>
                <a:lnTo>
                  <a:pt x="5400" y="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rnd">
            <a:solidFill>
              <a:schemeClr val="accent1"/>
            </a:solidFill>
            <a:custDash>
              <a:ds d="100000" sp="200000"/>
            </a:custDash>
          </a:ln>
          <a:effectLst>
            <a:outerShdw sx="100000" sy="100000" kx="0" ky="0" algn="b" rotWithShape="0" blurRad="1270000" dist="633486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AutoShape 12"/>
          <p:cNvSpPr/>
          <p:nvPr/>
        </p:nvSpPr>
        <p:spPr>
          <a:xfrm>
            <a:off x="1028700" y="9011957"/>
            <a:ext cx="16230600" cy="1"/>
          </a:xfrm>
          <a:prstGeom prst="line">
            <a:avLst/>
          </a:prstGeom>
          <a:ln>
            <a:solidFill>
              <a:srgbClr val="000000">
                <a:alpha val="9804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86" name="TextBox 21"/>
          <p:cNvSpPr txBox="1"/>
          <p:nvPr/>
        </p:nvSpPr>
        <p:spPr>
          <a:xfrm>
            <a:off x="1028700" y="1019175"/>
            <a:ext cx="16230600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Fasi del processo di deploy</a:t>
            </a:r>
          </a:p>
        </p:txBody>
      </p:sp>
      <p:sp>
        <p:nvSpPr>
          <p:cNvPr id="287" name="TextBox 3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sp>
        <p:nvSpPr>
          <p:cNvPr id="288" name="hooks:…"/>
          <p:cNvSpPr txBox="1"/>
          <p:nvPr/>
        </p:nvSpPr>
        <p:spPr>
          <a:xfrm>
            <a:off x="1023246" y="3204551"/>
            <a:ext cx="16456345" cy="2606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hooks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</a:t>
            </a:r>
            <a:r>
              <a:t>build</a:t>
            </a:r>
            <a:r>
              <a:rPr>
                <a:solidFill>
                  <a:srgbClr val="505050"/>
                </a:solidFill>
              </a:rPr>
              <a:t>: |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        </a:t>
            </a:r>
            <a:r>
              <a:rPr>
                <a:solidFill>
                  <a:srgbClr val="098279"/>
                </a:solidFill>
              </a:rPr>
              <a:t>set -e</a:t>
            </a: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    </a:t>
            </a:r>
            <a:r>
              <a:t>php ./vendor/bin/ece-tools build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</a:t>
            </a:r>
            <a:r>
              <a:t>deploy</a:t>
            </a:r>
            <a:r>
              <a:rPr>
                <a:solidFill>
                  <a:srgbClr val="505050"/>
                </a:solidFill>
              </a:rPr>
              <a:t>: |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    </a:t>
            </a:r>
            <a:r>
              <a:t>php ./vendor/bin/ece-tools deploy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</a:t>
            </a:r>
            <a:r>
              <a:t>post_deploy</a:t>
            </a:r>
            <a:r>
              <a:rPr>
                <a:solidFill>
                  <a:srgbClr val="505050"/>
                </a:solidFill>
              </a:rPr>
              <a:t>: |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    </a:t>
            </a:r>
            <a:r>
              <a:t>php ./vendor/bin/ece-tools post-deploy</a:t>
            </a:r>
            <a:endParaRPr>
              <a:solidFill>
                <a:srgbClr val="505050"/>
              </a:solidFill>
            </a:endParaRPr>
          </a:p>
        </p:txBody>
      </p:sp>
      <p:sp>
        <p:nvSpPr>
          <p:cNvPr id="289" name="hooks:…"/>
          <p:cNvSpPr txBox="1"/>
          <p:nvPr/>
        </p:nvSpPr>
        <p:spPr>
          <a:xfrm>
            <a:off x="1017810" y="6097953"/>
            <a:ext cx="15971964" cy="2885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hooks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</a:t>
            </a:r>
            <a:r>
              <a:t>build</a:t>
            </a:r>
            <a:r>
              <a:rPr>
                <a:solidFill>
                  <a:srgbClr val="505050"/>
                </a:solidFill>
              </a:rPr>
              <a:t>: |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        </a:t>
            </a:r>
            <a:r>
              <a:rPr>
                <a:solidFill>
                  <a:srgbClr val="098279"/>
                </a:solidFill>
              </a:rPr>
              <a:t>set -e</a:t>
            </a: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    </a:t>
            </a:r>
            <a:r>
              <a:t>php ./vendor/bin/ece-tools run scenario/build/generate.xml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    </a:t>
            </a:r>
            <a:r>
              <a:t>php ./vendor/bin/ece-tools run scenario/build/transfer.xml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</a:t>
            </a:r>
            <a:r>
              <a:t>deploy</a:t>
            </a:r>
            <a:r>
              <a:rPr>
                <a:solidFill>
                  <a:srgbClr val="505050"/>
                </a:solidFill>
              </a:rPr>
              <a:t>: |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    </a:t>
            </a:r>
            <a:r>
              <a:t>php ./vendor/bin/ece-tools run scenario/deploy.xml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</a:t>
            </a:r>
            <a:r>
              <a:t>post_deploy</a:t>
            </a:r>
            <a:r>
              <a:rPr>
                <a:solidFill>
                  <a:srgbClr val="505050"/>
                </a:solidFill>
              </a:rPr>
              <a:t>: |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    </a:t>
            </a:r>
            <a:r>
              <a:t>php ./vendor/bin/ece-tools run scenario/post-deploy.xml</a:t>
            </a:r>
            <a:endParaRPr>
              <a:solidFill>
                <a:srgbClr val="505050"/>
              </a:solidFill>
            </a:endParaRPr>
          </a:p>
        </p:txBody>
      </p:sp>
      <p:sp>
        <p:nvSpPr>
          <p:cNvPr id="290" name="magento.app.yaml"/>
          <p:cNvSpPr txBox="1"/>
          <p:nvPr/>
        </p:nvSpPr>
        <p:spPr>
          <a:xfrm>
            <a:off x="1044665" y="2660301"/>
            <a:ext cx="2369057" cy="382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magento.app.yaml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AutoShape 12"/>
          <p:cNvSpPr/>
          <p:nvPr/>
        </p:nvSpPr>
        <p:spPr>
          <a:xfrm>
            <a:off x="1028700" y="9011957"/>
            <a:ext cx="16230600" cy="1"/>
          </a:xfrm>
          <a:prstGeom prst="line">
            <a:avLst/>
          </a:prstGeom>
          <a:ln>
            <a:solidFill>
              <a:srgbClr val="000000">
                <a:alpha val="9804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95" name="TextBox 21"/>
          <p:cNvSpPr txBox="1"/>
          <p:nvPr/>
        </p:nvSpPr>
        <p:spPr>
          <a:xfrm>
            <a:off x="1028700" y="1019175"/>
            <a:ext cx="16230600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Fasi del processo di deploy</a:t>
            </a:r>
          </a:p>
        </p:txBody>
      </p:sp>
      <p:sp>
        <p:nvSpPr>
          <p:cNvPr id="296" name="TextBox 3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sp>
        <p:nvSpPr>
          <p:cNvPr id="297" name="&lt;?xml version=&quot;1.0&quot;?&gt;…"/>
          <p:cNvSpPr txBox="1"/>
          <p:nvPr/>
        </p:nvSpPr>
        <p:spPr>
          <a:xfrm>
            <a:off x="954272" y="3747076"/>
            <a:ext cx="17114750" cy="51206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&lt;?xml version="1.0"?&gt;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116BAB"/>
                </a:solidFill>
              </a:rPr>
              <a:t>&lt;scenario</a:t>
            </a:r>
            <a:r>
              <a:rPr>
                <a:solidFill>
                  <a:srgbClr val="505050"/>
                </a:solidFill>
              </a:rPr>
              <a:t> </a:t>
            </a:r>
            <a:r>
              <a:rPr>
                <a:solidFill>
                  <a:srgbClr val="333333"/>
                </a:solidFill>
              </a:rPr>
              <a:t>xmlns:xsi=</a:t>
            </a:r>
            <a:r>
              <a:t>"http://www.w3.org/2001/XMLSchema-instance"</a:t>
            </a:r>
            <a:r>
              <a:rPr>
                <a:solidFill>
                  <a:srgbClr val="505050"/>
                </a:solidFill>
              </a:rPr>
              <a:t> </a:t>
            </a:r>
            <a:r>
              <a:rPr>
                <a:solidFill>
                  <a:srgbClr val="333333"/>
                </a:solidFill>
              </a:rPr>
              <a:t>xsi:noNamespaceSchemaLocation=</a:t>
            </a:r>
            <a:r>
              <a:t>"urn:magento:ece-tools:config/scenario.xsd"</a:t>
            </a:r>
            <a:r>
              <a:rPr>
                <a:solidFill>
                  <a:srgbClr val="116BAB"/>
                </a:solidFill>
              </a:rPr>
              <a:t>&gt;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</a:t>
            </a:r>
            <a:r>
              <a:rPr>
                <a:solidFill>
                  <a:srgbClr val="116BAB"/>
                </a:solidFill>
              </a:rPr>
              <a:t>&lt;step</a:t>
            </a:r>
            <a:r>
              <a:rPr>
                <a:solidFill>
                  <a:srgbClr val="505050"/>
                </a:solidFill>
              </a:rPr>
              <a:t> </a:t>
            </a:r>
            <a:r>
              <a:rPr>
                <a:solidFill>
                  <a:srgbClr val="333333"/>
                </a:solidFill>
              </a:rPr>
              <a:t>name=</a:t>
            </a:r>
            <a:r>
              <a:t>"compress-static-content"</a:t>
            </a:r>
            <a:r>
              <a:rPr>
                <a:solidFill>
                  <a:srgbClr val="505050"/>
                </a:solidFill>
              </a:rPr>
              <a:t> </a:t>
            </a:r>
            <a:r>
              <a:rPr>
                <a:solidFill>
                  <a:srgbClr val="333333"/>
                </a:solidFill>
              </a:rPr>
              <a:t>type=</a:t>
            </a:r>
            <a:r>
              <a:t>"Magento\MagentoCloud\Step\Build\CompressStaticContent"</a:t>
            </a:r>
            <a:r>
              <a:rPr>
                <a:solidFill>
                  <a:srgbClr val="505050"/>
                </a:solidFill>
              </a:rPr>
              <a:t> </a:t>
            </a:r>
            <a:r>
              <a:rPr>
                <a:solidFill>
                  <a:srgbClr val="333333"/>
                </a:solidFill>
              </a:rPr>
              <a:t>priority=</a:t>
            </a:r>
            <a:r>
              <a:t>"100"</a:t>
            </a:r>
            <a:r>
              <a:rPr>
                <a:solidFill>
                  <a:srgbClr val="116BAB"/>
                </a:solidFill>
              </a:rPr>
              <a:t>/&gt;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</a:t>
            </a:r>
            <a:r>
              <a:rPr>
                <a:solidFill>
                  <a:srgbClr val="116BAB"/>
                </a:solidFill>
              </a:rPr>
              <a:t>&lt;step</a:t>
            </a:r>
            <a:r>
              <a:rPr>
                <a:solidFill>
                  <a:srgbClr val="505050"/>
                </a:solidFill>
              </a:rPr>
              <a:t> </a:t>
            </a:r>
            <a:r>
              <a:rPr>
                <a:solidFill>
                  <a:srgbClr val="333333"/>
                </a:solidFill>
              </a:rPr>
              <a:t>name=</a:t>
            </a:r>
            <a:r>
              <a:t>"clear-init-directory"</a:t>
            </a:r>
            <a:r>
              <a:rPr>
                <a:solidFill>
                  <a:srgbClr val="505050"/>
                </a:solidFill>
              </a:rPr>
              <a:t> </a:t>
            </a:r>
            <a:r>
              <a:rPr>
                <a:solidFill>
                  <a:srgbClr val="333333"/>
                </a:solidFill>
              </a:rPr>
              <a:t>type=</a:t>
            </a:r>
            <a:r>
              <a:t>"Magento\MagentoCloud\Step\Build\ClearInitDirectory"</a:t>
            </a:r>
            <a:r>
              <a:rPr>
                <a:solidFill>
                  <a:srgbClr val="505050"/>
                </a:solidFill>
              </a:rPr>
              <a:t> </a:t>
            </a:r>
            <a:r>
              <a:rPr>
                <a:solidFill>
                  <a:srgbClr val="333333"/>
                </a:solidFill>
              </a:rPr>
              <a:t>priority=</a:t>
            </a:r>
            <a:r>
              <a:t>"200"</a:t>
            </a:r>
            <a:r>
              <a:rPr>
                <a:solidFill>
                  <a:srgbClr val="116BAB"/>
                </a:solidFill>
              </a:rPr>
              <a:t>/&gt;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</a:t>
            </a:r>
            <a:r>
              <a:rPr>
                <a:solidFill>
                  <a:srgbClr val="116BAB"/>
                </a:solidFill>
              </a:rPr>
              <a:t>&lt;step</a:t>
            </a:r>
            <a:r>
              <a:rPr>
                <a:solidFill>
                  <a:srgbClr val="505050"/>
                </a:solidFill>
              </a:rPr>
              <a:t> </a:t>
            </a:r>
            <a:r>
              <a:rPr>
                <a:solidFill>
                  <a:srgbClr val="333333"/>
                </a:solidFill>
              </a:rPr>
              <a:t>name=</a:t>
            </a:r>
            <a:r>
              <a:t>"backup-data"</a:t>
            </a:r>
            <a:r>
              <a:rPr>
                <a:solidFill>
                  <a:srgbClr val="505050"/>
                </a:solidFill>
              </a:rPr>
              <a:t> </a:t>
            </a:r>
            <a:r>
              <a:rPr>
                <a:solidFill>
                  <a:srgbClr val="333333"/>
                </a:solidFill>
              </a:rPr>
              <a:t>type=</a:t>
            </a:r>
            <a:r>
              <a:t>"Magento\MagentoCloud\Step\Build\BackupData"</a:t>
            </a:r>
            <a:r>
              <a:rPr>
                <a:solidFill>
                  <a:srgbClr val="505050"/>
                </a:solidFill>
              </a:rPr>
              <a:t> </a:t>
            </a:r>
            <a:r>
              <a:rPr>
                <a:solidFill>
                  <a:srgbClr val="333333"/>
                </a:solidFill>
              </a:rPr>
              <a:t>priority=</a:t>
            </a:r>
            <a:r>
              <a:t>"300"</a:t>
            </a:r>
            <a:r>
              <a:rPr>
                <a:solidFill>
                  <a:srgbClr val="116BAB"/>
                </a:solidFill>
              </a:rPr>
              <a:t>&gt;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    </a:t>
            </a:r>
            <a:r>
              <a:t>&lt;arguments&gt;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            </a:t>
            </a:r>
            <a:r>
              <a:rPr>
                <a:solidFill>
                  <a:srgbClr val="116BAB"/>
                </a:solidFill>
              </a:rPr>
              <a:t>&lt;argument</a:t>
            </a:r>
            <a:r>
              <a:t> </a:t>
            </a:r>
            <a:r>
              <a:rPr>
                <a:solidFill>
                  <a:srgbClr val="333333"/>
                </a:solidFill>
              </a:rPr>
              <a:t>name=</a:t>
            </a:r>
            <a:r>
              <a:rPr>
                <a:solidFill>
                  <a:srgbClr val="098279"/>
                </a:solidFill>
              </a:rPr>
              <a:t>"logger"</a:t>
            </a:r>
            <a:r>
              <a:t> </a:t>
            </a:r>
            <a:r>
              <a:rPr>
                <a:solidFill>
                  <a:srgbClr val="333333"/>
                </a:solidFill>
              </a:rPr>
              <a:t>xsi:type=</a:t>
            </a:r>
            <a:r>
              <a:rPr>
                <a:solidFill>
                  <a:srgbClr val="098279"/>
                </a:solidFill>
              </a:rPr>
              <a:t>"object"</a:t>
            </a:r>
            <a:r>
              <a:rPr>
                <a:solidFill>
                  <a:srgbClr val="116BAB"/>
                </a:solidFill>
              </a:rPr>
              <a:t>&gt;</a:t>
            </a:r>
            <a:r>
              <a:t>Psr\Log\LoggerInterface</a:t>
            </a:r>
            <a:r>
              <a:rPr>
                <a:solidFill>
                  <a:srgbClr val="116BAB"/>
                </a:solidFill>
              </a:rPr>
              <a:t>&lt;/argument&gt;</a:t>
            </a: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            </a:t>
            </a:r>
            <a:r>
              <a:rPr>
                <a:solidFill>
                  <a:srgbClr val="116BAB"/>
                </a:solidFill>
              </a:rPr>
              <a:t>&lt;argument</a:t>
            </a:r>
            <a:r>
              <a:t> </a:t>
            </a:r>
            <a:r>
              <a:rPr>
                <a:solidFill>
                  <a:srgbClr val="333333"/>
                </a:solidFill>
              </a:rPr>
              <a:t>name=</a:t>
            </a:r>
            <a:r>
              <a:rPr>
                <a:solidFill>
                  <a:srgbClr val="098279"/>
                </a:solidFill>
              </a:rPr>
              <a:t>"steps"</a:t>
            </a:r>
            <a:r>
              <a:t> </a:t>
            </a:r>
            <a:r>
              <a:rPr>
                <a:solidFill>
                  <a:srgbClr val="333333"/>
                </a:solidFill>
              </a:rPr>
              <a:t>xsi:type=</a:t>
            </a:r>
            <a:r>
              <a:rPr>
                <a:solidFill>
                  <a:srgbClr val="098279"/>
                </a:solidFill>
              </a:rPr>
              <a:t>"array"</a:t>
            </a:r>
            <a:r>
              <a:rPr>
                <a:solidFill>
                  <a:srgbClr val="116BAB"/>
                </a:solidFill>
              </a:rPr>
              <a:t>&gt;</a:t>
            </a: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                </a:t>
            </a:r>
            <a:r>
              <a:rPr>
                <a:solidFill>
                  <a:srgbClr val="116BAB"/>
                </a:solidFill>
              </a:rPr>
              <a:t>&lt;item</a:t>
            </a:r>
            <a:r>
              <a:t> </a:t>
            </a:r>
            <a:r>
              <a:rPr>
                <a:solidFill>
                  <a:srgbClr val="333333"/>
                </a:solidFill>
              </a:rPr>
              <a:t>name=</a:t>
            </a:r>
            <a:r>
              <a:rPr>
                <a:solidFill>
                  <a:srgbClr val="098279"/>
                </a:solidFill>
              </a:rPr>
              <a:t>"static-content"</a:t>
            </a:r>
            <a:r>
              <a:t> </a:t>
            </a:r>
            <a:r>
              <a:rPr>
                <a:solidFill>
                  <a:srgbClr val="333333"/>
                </a:solidFill>
              </a:rPr>
              <a:t>xsi:type=</a:t>
            </a:r>
            <a:r>
              <a:rPr>
                <a:solidFill>
                  <a:srgbClr val="098279"/>
                </a:solidFill>
              </a:rPr>
              <a:t>"object"</a:t>
            </a:r>
            <a:r>
              <a:t> </a:t>
            </a:r>
            <a:r>
              <a:rPr>
                <a:solidFill>
                  <a:srgbClr val="333333"/>
                </a:solidFill>
              </a:rPr>
              <a:t>priority=</a:t>
            </a:r>
            <a:r>
              <a:rPr>
                <a:solidFill>
                  <a:srgbClr val="098279"/>
                </a:solidFill>
              </a:rPr>
              <a:t>"100"</a:t>
            </a:r>
            <a:r>
              <a:rPr>
                <a:solidFill>
                  <a:srgbClr val="116BAB"/>
                </a:solidFill>
              </a:rPr>
              <a:t>&gt;</a:t>
            </a:r>
            <a:r>
              <a:t>Magento\MagentoCloud\Step\Build\BackupData\StaticContent</a:t>
            </a:r>
            <a:r>
              <a:rPr>
                <a:solidFill>
                  <a:srgbClr val="116BAB"/>
                </a:solidFill>
              </a:rPr>
              <a:t>&lt;/item&gt;</a:t>
            </a: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                </a:t>
            </a:r>
            <a:r>
              <a:rPr>
                <a:solidFill>
                  <a:srgbClr val="116BAB"/>
                </a:solidFill>
              </a:rPr>
              <a:t>&lt;item</a:t>
            </a:r>
            <a:r>
              <a:t> </a:t>
            </a:r>
            <a:r>
              <a:rPr>
                <a:solidFill>
                  <a:srgbClr val="333333"/>
                </a:solidFill>
              </a:rPr>
              <a:t>name=</a:t>
            </a:r>
            <a:r>
              <a:rPr>
                <a:solidFill>
                  <a:srgbClr val="098279"/>
                </a:solidFill>
              </a:rPr>
              <a:t>"writable-dirs"</a:t>
            </a:r>
            <a:r>
              <a:t> </a:t>
            </a:r>
            <a:r>
              <a:rPr>
                <a:solidFill>
                  <a:srgbClr val="333333"/>
                </a:solidFill>
              </a:rPr>
              <a:t>xsi:type=</a:t>
            </a:r>
            <a:r>
              <a:rPr>
                <a:solidFill>
                  <a:srgbClr val="098279"/>
                </a:solidFill>
              </a:rPr>
              <a:t>"object"</a:t>
            </a:r>
            <a:r>
              <a:t>  </a:t>
            </a:r>
            <a:r>
              <a:rPr>
                <a:solidFill>
                  <a:srgbClr val="333333"/>
                </a:solidFill>
              </a:rPr>
              <a:t>priority=</a:t>
            </a:r>
            <a:r>
              <a:rPr>
                <a:solidFill>
                  <a:srgbClr val="098279"/>
                </a:solidFill>
              </a:rPr>
              <a:t>"200"</a:t>
            </a:r>
            <a:r>
              <a:rPr>
                <a:solidFill>
                  <a:srgbClr val="116BAB"/>
                </a:solidFill>
              </a:rPr>
              <a:t>&gt;</a:t>
            </a:r>
            <a:r>
              <a:t>Magento\MagentoCloud\Step\Build\BackupData\WritableDirectories</a:t>
            </a:r>
            <a:r>
              <a:rPr>
                <a:solidFill>
                  <a:srgbClr val="116BAB"/>
                </a:solidFill>
              </a:rPr>
              <a:t>&lt;/item&gt;</a:t>
            </a: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            </a:t>
            </a:r>
            <a:r>
              <a:rPr>
                <a:solidFill>
                  <a:srgbClr val="116BAB"/>
                </a:solidFill>
              </a:rPr>
              <a:t>&lt;/argument&gt;</a:t>
            </a: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    </a:t>
            </a:r>
            <a:r>
              <a:t>&lt;/arguments&gt;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</a:t>
            </a:r>
            <a:r>
              <a:t>&lt;/step&gt;</a:t>
            </a:r>
            <a:endParaRPr>
              <a:solidFill>
                <a:srgbClr val="505050"/>
              </a:solidFill>
            </a:endParaRPr>
          </a:p>
          <a:p>
            <a:pPr>
              <a:defRPr>
                <a:latin typeface="Courier"/>
                <a:ea typeface="Courier"/>
                <a:cs typeface="Courier"/>
                <a:sym typeface="Courier"/>
              </a:defRPr>
            </a:pPr>
            <a:r>
              <a:t>&lt;/scenario&gt;</a:t>
            </a:r>
            <a:endParaRPr>
              <a:solidFill>
                <a:srgbClr val="505050"/>
              </a:solidFill>
            </a:endParaRPr>
          </a:p>
        </p:txBody>
      </p:sp>
      <p:sp>
        <p:nvSpPr>
          <p:cNvPr id="298" name="scenario/build/transfer.xml"/>
          <p:cNvSpPr txBox="1"/>
          <p:nvPr/>
        </p:nvSpPr>
        <p:spPr>
          <a:xfrm>
            <a:off x="953391" y="3097132"/>
            <a:ext cx="3436050" cy="382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scenario/build/transfer.xml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AutoShape 12"/>
          <p:cNvSpPr/>
          <p:nvPr/>
        </p:nvSpPr>
        <p:spPr>
          <a:xfrm>
            <a:off x="1028700" y="9011957"/>
            <a:ext cx="16230600" cy="1"/>
          </a:xfrm>
          <a:prstGeom prst="line">
            <a:avLst/>
          </a:prstGeom>
          <a:ln>
            <a:solidFill>
              <a:srgbClr val="000000">
                <a:alpha val="9804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03" name="Freeform 14"/>
          <p:cNvSpPr/>
          <p:nvPr/>
        </p:nvSpPr>
        <p:spPr>
          <a:xfrm rot="16200000">
            <a:off x="1082690" y="3292414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4" name="Freeform 16"/>
          <p:cNvSpPr/>
          <p:nvPr/>
        </p:nvSpPr>
        <p:spPr>
          <a:xfrm rot="16200000">
            <a:off x="1096117" y="3862735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5" name="TextBox 21"/>
          <p:cNvSpPr txBox="1"/>
          <p:nvPr/>
        </p:nvSpPr>
        <p:spPr>
          <a:xfrm>
            <a:off x="1028700" y="1019175"/>
            <a:ext cx="16230600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Fasi del processo di deploy</a:t>
            </a:r>
          </a:p>
        </p:txBody>
      </p:sp>
      <p:sp>
        <p:nvSpPr>
          <p:cNvPr id="306" name="TextBox 24"/>
          <p:cNvSpPr txBox="1"/>
          <p:nvPr/>
        </p:nvSpPr>
        <p:spPr>
          <a:xfrm>
            <a:off x="1632292" y="3163946"/>
            <a:ext cx="12483597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Estendere uno scenario di default</a:t>
            </a:r>
          </a:p>
        </p:txBody>
      </p:sp>
      <p:sp>
        <p:nvSpPr>
          <p:cNvPr id="307" name="TextBox 30"/>
          <p:cNvSpPr txBox="1"/>
          <p:nvPr/>
        </p:nvSpPr>
        <p:spPr>
          <a:xfrm>
            <a:off x="1645719" y="3728471"/>
            <a:ext cx="15788343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Aggiungere/Rimuovere degli step</a:t>
            </a:r>
          </a:p>
        </p:txBody>
      </p:sp>
      <p:sp>
        <p:nvSpPr>
          <p:cNvPr id="308" name="TextBox 34"/>
          <p:cNvSpPr txBox="1"/>
          <p:nvPr/>
        </p:nvSpPr>
        <p:spPr>
          <a:xfrm>
            <a:off x="1151560" y="9497509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sp>
        <p:nvSpPr>
          <p:cNvPr id="309" name="Freeform 16"/>
          <p:cNvSpPr/>
          <p:nvPr/>
        </p:nvSpPr>
        <p:spPr>
          <a:xfrm rot="16200000">
            <a:off x="1088844" y="4427260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0" name="TextBox 30"/>
          <p:cNvSpPr txBox="1"/>
          <p:nvPr/>
        </p:nvSpPr>
        <p:spPr>
          <a:xfrm>
            <a:off x="1638446" y="4292996"/>
            <a:ext cx="15788342" cy="4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Sostituire degli step</a:t>
            </a:r>
          </a:p>
        </p:txBody>
      </p:sp>
      <p:sp>
        <p:nvSpPr>
          <p:cNvPr id="311" name="Freeform 16"/>
          <p:cNvSpPr/>
          <p:nvPr/>
        </p:nvSpPr>
        <p:spPr>
          <a:xfrm rot="16200000">
            <a:off x="1108425" y="4991785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12" name="TextBox 30"/>
          <p:cNvSpPr txBox="1"/>
          <p:nvPr/>
        </p:nvSpPr>
        <p:spPr>
          <a:xfrm>
            <a:off x="1658027" y="4857521"/>
            <a:ext cx="15788343" cy="4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Modificare la priorità degli step</a:t>
            </a:r>
          </a:p>
        </p:txBody>
      </p:sp>
      <p:sp>
        <p:nvSpPr>
          <p:cNvPr id="313" name="&lt;?xml version=&quot;1.0&quot;?&gt;…"/>
          <p:cNvSpPr txBox="1"/>
          <p:nvPr/>
        </p:nvSpPr>
        <p:spPr>
          <a:xfrm>
            <a:off x="1031952" y="5717822"/>
            <a:ext cx="17053779" cy="15392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&lt;?xml version="1.0"?&gt;</a:t>
            </a:r>
            <a:endParaRPr>
              <a:solidFill>
                <a:srgbClr val="505050"/>
              </a:solidFill>
            </a:endParaRP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116BAB"/>
                </a:solidFill>
              </a:rPr>
              <a:t>&lt;scenario</a:t>
            </a:r>
            <a:r>
              <a:rPr>
                <a:solidFill>
                  <a:srgbClr val="505050"/>
                </a:solidFill>
              </a:rPr>
              <a:t> </a:t>
            </a:r>
            <a:r>
              <a:rPr>
                <a:solidFill>
                  <a:srgbClr val="333333"/>
                </a:solidFill>
              </a:rPr>
              <a:t>xmlns:xsi=</a:t>
            </a:r>
            <a:r>
              <a:t>"http://www.w3.org/2001/XMLSchema-instance"</a:t>
            </a:r>
            <a:r>
              <a:rPr>
                <a:solidFill>
                  <a:srgbClr val="505050"/>
                </a:solidFill>
              </a:rPr>
              <a:t> </a:t>
            </a:r>
            <a:r>
              <a:rPr>
                <a:solidFill>
                  <a:srgbClr val="333333"/>
                </a:solidFill>
              </a:rPr>
              <a:t>xsi:noNamespaceSchemaLocation=</a:t>
            </a:r>
            <a:r>
              <a:t>"urn:magento:ece-tools:config/scenario.xsd"</a:t>
            </a:r>
            <a:r>
              <a:rPr>
                <a:solidFill>
                  <a:srgbClr val="116BAB"/>
                </a:solidFill>
              </a:rPr>
              <a:t>&gt;</a:t>
            </a:r>
            <a:endParaRPr>
              <a:solidFill>
                <a:srgbClr val="505050"/>
              </a:solidFill>
            </a:endParaRP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</a:t>
            </a:r>
            <a:r>
              <a:rPr>
                <a:solidFill>
                  <a:srgbClr val="116BAB"/>
                </a:solidFill>
              </a:rPr>
              <a:t>&lt;step</a:t>
            </a:r>
            <a:r>
              <a:rPr>
                <a:solidFill>
                  <a:srgbClr val="505050"/>
                </a:solidFill>
              </a:rPr>
              <a:t> </a:t>
            </a:r>
            <a:r>
              <a:rPr>
                <a:solidFill>
                  <a:srgbClr val="333333"/>
                </a:solidFill>
              </a:rPr>
              <a:t>name=</a:t>
            </a:r>
            <a:r>
              <a:t>"enable-maintenance-mode"</a:t>
            </a:r>
            <a:r>
              <a:rPr>
                <a:solidFill>
                  <a:srgbClr val="505050"/>
                </a:solidFill>
              </a:rPr>
              <a:t> </a:t>
            </a:r>
            <a:r>
              <a:rPr>
                <a:solidFill>
                  <a:srgbClr val="333333"/>
                </a:solidFill>
              </a:rPr>
              <a:t>skip=</a:t>
            </a:r>
            <a:r>
              <a:t>"true"</a:t>
            </a:r>
            <a:r>
              <a:rPr>
                <a:solidFill>
                  <a:srgbClr val="505050"/>
                </a:solidFill>
              </a:rPr>
              <a:t> </a:t>
            </a:r>
            <a:r>
              <a:rPr>
                <a:solidFill>
                  <a:srgbClr val="116BAB"/>
                </a:solidFill>
              </a:rPr>
              <a:t>/&gt;</a:t>
            </a:r>
            <a:endParaRPr>
              <a:solidFill>
                <a:srgbClr val="505050"/>
              </a:solidFill>
            </a:endParaRP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</a:t>
            </a:r>
            <a:r>
              <a:rPr>
                <a:solidFill>
                  <a:srgbClr val="116BAB"/>
                </a:solidFill>
              </a:rPr>
              <a:t>&lt;step</a:t>
            </a:r>
            <a:r>
              <a:rPr>
                <a:solidFill>
                  <a:srgbClr val="505050"/>
                </a:solidFill>
              </a:rPr>
              <a:t> </a:t>
            </a:r>
            <a:r>
              <a:rPr>
                <a:solidFill>
                  <a:srgbClr val="333333"/>
                </a:solidFill>
              </a:rPr>
              <a:t>name=</a:t>
            </a:r>
            <a:r>
              <a:t>"set-production-mode"</a:t>
            </a:r>
            <a:r>
              <a:rPr>
                <a:solidFill>
                  <a:srgbClr val="505050"/>
                </a:solidFill>
              </a:rPr>
              <a:t>  </a:t>
            </a:r>
            <a:r>
              <a:rPr>
                <a:solidFill>
                  <a:srgbClr val="333333"/>
                </a:solidFill>
              </a:rPr>
              <a:t>skip=</a:t>
            </a:r>
            <a:r>
              <a:t>"true"</a:t>
            </a:r>
            <a:r>
              <a:rPr>
                <a:solidFill>
                  <a:srgbClr val="505050"/>
                </a:solidFill>
              </a:rPr>
              <a:t> </a:t>
            </a:r>
            <a:r>
              <a:rPr>
                <a:solidFill>
                  <a:srgbClr val="116BAB"/>
                </a:solidFill>
              </a:rPr>
              <a:t>/&gt;</a:t>
            </a:r>
            <a:endParaRPr>
              <a:solidFill>
                <a:srgbClr val="505050"/>
              </a:solidFill>
            </a:endParaRP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&lt;/scenario&gt;</a:t>
            </a:r>
            <a:endParaRPr>
              <a:solidFill>
                <a:srgbClr val="505050"/>
              </a:solidFill>
            </a:endParaRPr>
          </a:p>
        </p:txBody>
      </p:sp>
      <p:sp>
        <p:nvSpPr>
          <p:cNvPr id="314" name="&lt;?xml version=&quot;1.0&quot;?&gt;…"/>
          <p:cNvSpPr txBox="1"/>
          <p:nvPr/>
        </p:nvSpPr>
        <p:spPr>
          <a:xfrm>
            <a:off x="1031952" y="7233091"/>
            <a:ext cx="17053779" cy="12979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&lt;?xml version="1.0"?&gt;</a:t>
            </a:r>
            <a:endParaRPr>
              <a:solidFill>
                <a:srgbClr val="505050"/>
              </a:solidFill>
            </a:endParaRP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116BAB"/>
                </a:solidFill>
              </a:rPr>
              <a:t>&lt;scenario</a:t>
            </a:r>
            <a:r>
              <a:rPr>
                <a:solidFill>
                  <a:srgbClr val="505050"/>
                </a:solidFill>
              </a:rPr>
              <a:t> </a:t>
            </a:r>
            <a:r>
              <a:rPr>
                <a:solidFill>
                  <a:srgbClr val="333333"/>
                </a:solidFill>
              </a:rPr>
              <a:t>xmlns:xsi=</a:t>
            </a:r>
            <a:r>
              <a:t>"http://www.w3.org/2001/XMLSchema-instance"</a:t>
            </a:r>
            <a:r>
              <a:rPr>
                <a:solidFill>
                  <a:srgbClr val="505050"/>
                </a:solidFill>
              </a:rPr>
              <a:t> </a:t>
            </a:r>
            <a:r>
              <a:rPr>
                <a:solidFill>
                  <a:srgbClr val="333333"/>
                </a:solidFill>
              </a:rPr>
              <a:t>xsi:noNamespaceSchemaLocation=</a:t>
            </a:r>
            <a:r>
              <a:t>"urn:magento:ece-tools:config/scenario.xsd"</a:t>
            </a:r>
            <a:r>
              <a:rPr>
                <a:solidFill>
                  <a:srgbClr val="116BAB"/>
                </a:solidFill>
              </a:rPr>
              <a:t>&gt;</a:t>
            </a:r>
            <a:endParaRPr>
              <a:solidFill>
                <a:srgbClr val="505050"/>
              </a:solidFill>
            </a:endParaRP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</a:t>
            </a:r>
            <a:r>
              <a:rPr>
                <a:solidFill>
                  <a:srgbClr val="116BAB"/>
                </a:solidFill>
              </a:rPr>
              <a:t>&lt;step</a:t>
            </a:r>
            <a:r>
              <a:rPr>
                <a:solidFill>
                  <a:srgbClr val="505050"/>
                </a:solidFill>
              </a:rPr>
              <a:t> </a:t>
            </a:r>
            <a:r>
              <a:rPr>
                <a:solidFill>
                  <a:srgbClr val="333333"/>
                </a:solidFill>
              </a:rPr>
              <a:t>name=</a:t>
            </a:r>
            <a:r>
              <a:t>"enable-maintenance-mode"</a:t>
            </a:r>
            <a:r>
              <a:rPr>
                <a:solidFill>
                  <a:srgbClr val="505050"/>
                </a:solidFill>
              </a:rPr>
              <a:t> </a:t>
            </a:r>
            <a:r>
              <a:rPr>
                <a:solidFill>
                  <a:srgbClr val="333333"/>
                </a:solidFill>
              </a:rPr>
              <a:t>type=</a:t>
            </a:r>
            <a:r>
              <a:t>"VendorName\VendorModule\Step\CustomEnableMaintenanceMode"</a:t>
            </a:r>
            <a:r>
              <a:rPr>
                <a:solidFill>
                  <a:srgbClr val="505050"/>
                </a:solidFill>
              </a:rPr>
              <a:t> </a:t>
            </a:r>
            <a:r>
              <a:rPr>
                <a:solidFill>
                  <a:srgbClr val="333333"/>
                </a:solidFill>
              </a:rPr>
              <a:t>priority=</a:t>
            </a:r>
            <a:r>
              <a:t>"300"</a:t>
            </a:r>
            <a:r>
              <a:rPr>
                <a:solidFill>
                  <a:srgbClr val="116BAB"/>
                </a:solidFill>
              </a:rPr>
              <a:t>/&gt;</a:t>
            </a:r>
            <a:endParaRPr>
              <a:solidFill>
                <a:srgbClr val="505050"/>
              </a:solidFill>
            </a:endParaRPr>
          </a:p>
          <a:p>
            <a:pPr>
              <a:defRPr sz="1600">
                <a:latin typeface="Courier"/>
                <a:ea typeface="Courier"/>
                <a:cs typeface="Courier"/>
                <a:sym typeface="Courier"/>
              </a:defRPr>
            </a:pPr>
            <a:r>
              <a:t>&lt;/scenario&gt;</a:t>
            </a:r>
            <a:endParaRPr>
              <a:solidFill>
                <a:srgbClr val="50505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AutoShape 12"/>
          <p:cNvSpPr/>
          <p:nvPr/>
        </p:nvSpPr>
        <p:spPr>
          <a:xfrm>
            <a:off x="1028700" y="9011957"/>
            <a:ext cx="16230600" cy="1"/>
          </a:xfrm>
          <a:prstGeom prst="line">
            <a:avLst/>
          </a:prstGeom>
          <a:ln>
            <a:solidFill>
              <a:srgbClr val="000000">
                <a:alpha val="9804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19" name="Freeform 14"/>
          <p:cNvSpPr/>
          <p:nvPr/>
        </p:nvSpPr>
        <p:spPr>
          <a:xfrm rot="16200000">
            <a:off x="1082690" y="3292414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0" name="Freeform 16"/>
          <p:cNvSpPr/>
          <p:nvPr/>
        </p:nvSpPr>
        <p:spPr>
          <a:xfrm rot="16200000">
            <a:off x="1096117" y="3862735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1" name="Freeform 18"/>
          <p:cNvSpPr/>
          <p:nvPr/>
        </p:nvSpPr>
        <p:spPr>
          <a:xfrm rot="16200000">
            <a:off x="1109544" y="4443976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2" name="Freeform 20"/>
          <p:cNvSpPr/>
          <p:nvPr/>
        </p:nvSpPr>
        <p:spPr>
          <a:xfrm rot="16200000">
            <a:off x="1109544" y="5031013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3" name="TextBox 21"/>
          <p:cNvSpPr txBox="1"/>
          <p:nvPr/>
        </p:nvSpPr>
        <p:spPr>
          <a:xfrm>
            <a:off x="1028700" y="1019175"/>
            <a:ext cx="16230600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Fase di build</a:t>
            </a:r>
          </a:p>
        </p:txBody>
      </p:sp>
      <p:sp>
        <p:nvSpPr>
          <p:cNvPr id="324" name="TextBox 24"/>
          <p:cNvSpPr txBox="1"/>
          <p:nvPr/>
        </p:nvSpPr>
        <p:spPr>
          <a:xfrm>
            <a:off x="1632292" y="3163946"/>
            <a:ext cx="12483597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L’applicazione è ancora live</a:t>
            </a:r>
          </a:p>
        </p:txBody>
      </p:sp>
      <p:sp>
        <p:nvSpPr>
          <p:cNvPr id="325" name="TextBox 27"/>
          <p:cNvSpPr txBox="1"/>
          <p:nvPr/>
        </p:nvSpPr>
        <p:spPr>
          <a:xfrm>
            <a:off x="1659146" y="4315507"/>
            <a:ext cx="15788343" cy="4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Vengono assemblati i container per i servizi definiti nei file di configurazione</a:t>
            </a:r>
          </a:p>
        </p:txBody>
      </p:sp>
      <p:sp>
        <p:nvSpPr>
          <p:cNvPr id="326" name="TextBox 30"/>
          <p:cNvSpPr txBox="1"/>
          <p:nvPr/>
        </p:nvSpPr>
        <p:spPr>
          <a:xfrm>
            <a:off x="1645719" y="3728471"/>
            <a:ext cx="15788343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Non è possibile connettersi a servizi come database, redis etc...</a:t>
            </a:r>
          </a:p>
        </p:txBody>
      </p:sp>
      <p:sp>
        <p:nvSpPr>
          <p:cNvPr id="327" name="TextBox 3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sp>
        <p:nvSpPr>
          <p:cNvPr id="328" name="TextBox 24"/>
          <p:cNvSpPr txBox="1"/>
          <p:nvPr/>
        </p:nvSpPr>
        <p:spPr>
          <a:xfrm>
            <a:off x="1659146" y="4902544"/>
            <a:ext cx="12483597" cy="4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Vengono applicate eventuali patches</a:t>
            </a:r>
          </a:p>
        </p:txBody>
      </p:sp>
      <p:sp>
        <p:nvSpPr>
          <p:cNvPr id="329" name="Freeform 20"/>
          <p:cNvSpPr/>
          <p:nvPr/>
        </p:nvSpPr>
        <p:spPr>
          <a:xfrm rot="16200000">
            <a:off x="1129126" y="5595538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0" name="TextBox 24"/>
          <p:cNvSpPr txBox="1"/>
          <p:nvPr/>
        </p:nvSpPr>
        <p:spPr>
          <a:xfrm>
            <a:off x="1678728" y="5467069"/>
            <a:ext cx="12483597" cy="4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Vengono installate le dipendenze definite nel file composer.lock</a:t>
            </a:r>
          </a:p>
        </p:txBody>
      </p:sp>
      <p:sp>
        <p:nvSpPr>
          <p:cNvPr id="331" name="Freeform 20"/>
          <p:cNvSpPr/>
          <p:nvPr/>
        </p:nvSpPr>
        <p:spPr>
          <a:xfrm rot="16200000">
            <a:off x="1121853" y="6160063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2" name="TextBox 24"/>
          <p:cNvSpPr txBox="1"/>
          <p:nvPr/>
        </p:nvSpPr>
        <p:spPr>
          <a:xfrm>
            <a:off x="1671454" y="6031594"/>
            <a:ext cx="12483598" cy="4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Viene eseguito il setup:di:compile</a:t>
            </a:r>
          </a:p>
        </p:txBody>
      </p:sp>
      <p:sp>
        <p:nvSpPr>
          <p:cNvPr id="333" name="Freeform 20"/>
          <p:cNvSpPr/>
          <p:nvPr/>
        </p:nvSpPr>
        <p:spPr>
          <a:xfrm rot="16200000">
            <a:off x="1128007" y="6724588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4" name="TextBox 24"/>
          <p:cNvSpPr txBox="1"/>
          <p:nvPr/>
        </p:nvSpPr>
        <p:spPr>
          <a:xfrm>
            <a:off x="1677609" y="6596119"/>
            <a:ext cx="12483597" cy="4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Viene eseguito il deploy degli static content (opzionale)</a:t>
            </a:r>
          </a:p>
        </p:txBody>
      </p:sp>
      <p:sp>
        <p:nvSpPr>
          <p:cNvPr id="335" name="Freeform 20"/>
          <p:cNvSpPr/>
          <p:nvPr/>
        </p:nvSpPr>
        <p:spPr>
          <a:xfrm rot="16200000">
            <a:off x="1120734" y="7289113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36" name="TextBox 24"/>
          <p:cNvSpPr txBox="1"/>
          <p:nvPr/>
        </p:nvSpPr>
        <p:spPr>
          <a:xfrm>
            <a:off x="1670336" y="7160645"/>
            <a:ext cx="12483597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Backup dei dati da conservare nella directory ./init (app/etc, var, pub/static, pub/media)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AutoShape 12"/>
          <p:cNvSpPr/>
          <p:nvPr/>
        </p:nvSpPr>
        <p:spPr>
          <a:xfrm>
            <a:off x="1028700" y="9011957"/>
            <a:ext cx="16230600" cy="1"/>
          </a:xfrm>
          <a:prstGeom prst="line">
            <a:avLst/>
          </a:prstGeom>
          <a:ln>
            <a:solidFill>
              <a:srgbClr val="000000">
                <a:alpha val="9804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06" name="Freeform 14"/>
          <p:cNvSpPr/>
          <p:nvPr/>
        </p:nvSpPr>
        <p:spPr>
          <a:xfrm rot="16200000">
            <a:off x="1082690" y="3292414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7" name="Freeform 16"/>
          <p:cNvSpPr/>
          <p:nvPr/>
        </p:nvSpPr>
        <p:spPr>
          <a:xfrm rot="16200000">
            <a:off x="1082690" y="4238700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8" name="Freeform 18"/>
          <p:cNvSpPr/>
          <p:nvPr/>
        </p:nvSpPr>
        <p:spPr>
          <a:xfrm rot="16200000">
            <a:off x="1082690" y="5173395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9" name="Freeform 20"/>
          <p:cNvSpPr/>
          <p:nvPr/>
        </p:nvSpPr>
        <p:spPr>
          <a:xfrm rot="16200000">
            <a:off x="1082690" y="6113884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0" name="TextBox 21"/>
          <p:cNvSpPr txBox="1"/>
          <p:nvPr/>
        </p:nvSpPr>
        <p:spPr>
          <a:xfrm>
            <a:off x="1028700" y="1019175"/>
            <a:ext cx="16230600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Magento Commerce Cloud</a:t>
            </a:r>
          </a:p>
        </p:txBody>
      </p:sp>
      <p:sp>
        <p:nvSpPr>
          <p:cNvPr id="111" name="TextBox 24"/>
          <p:cNvSpPr txBox="1"/>
          <p:nvPr/>
        </p:nvSpPr>
        <p:spPr>
          <a:xfrm>
            <a:off x="1632292" y="3163946"/>
            <a:ext cx="12483597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PaaS basato su AWS/Azure</a:t>
            </a:r>
          </a:p>
        </p:txBody>
      </p:sp>
      <p:sp>
        <p:nvSpPr>
          <p:cNvPr id="112" name="TextBox 27"/>
          <p:cNvSpPr txBox="1"/>
          <p:nvPr/>
        </p:nvSpPr>
        <p:spPr>
          <a:xfrm>
            <a:off x="1632292" y="5044926"/>
            <a:ext cx="10417049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Flusso basato su git con build e deploy automatici</a:t>
            </a:r>
          </a:p>
        </p:txBody>
      </p:sp>
      <p:sp>
        <p:nvSpPr>
          <p:cNvPr id="113" name="TextBox 30"/>
          <p:cNvSpPr txBox="1"/>
          <p:nvPr/>
        </p:nvSpPr>
        <p:spPr>
          <a:xfrm>
            <a:off x="1632292" y="4104435"/>
            <a:ext cx="11418958" cy="4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Infrastruttura con servizi inclusi (PHP, ElastichSearch, MySQL, RabbitMQ, Redis)</a:t>
            </a:r>
          </a:p>
        </p:txBody>
      </p:sp>
      <p:sp>
        <p:nvSpPr>
          <p:cNvPr id="114" name="TextBox 3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sp>
        <p:nvSpPr>
          <p:cNvPr id="115" name="Freeform 14"/>
          <p:cNvSpPr/>
          <p:nvPr/>
        </p:nvSpPr>
        <p:spPr>
          <a:xfrm rot="16200000">
            <a:off x="1082690" y="7096931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6" name="TextBox 24"/>
          <p:cNvSpPr txBox="1"/>
          <p:nvPr/>
        </p:nvSpPr>
        <p:spPr>
          <a:xfrm>
            <a:off x="1638446" y="6982245"/>
            <a:ext cx="12483597" cy="4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File system read only</a:t>
            </a:r>
          </a:p>
        </p:txBody>
      </p:sp>
      <p:sp>
        <p:nvSpPr>
          <p:cNvPr id="117" name="TextBox 24"/>
          <p:cNvSpPr txBox="1"/>
          <p:nvPr/>
        </p:nvSpPr>
        <p:spPr>
          <a:xfrm>
            <a:off x="1632292" y="5985416"/>
            <a:ext cx="12483597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AWS/Azure hosting sicuro e scalabile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AutoShape 12"/>
          <p:cNvSpPr/>
          <p:nvPr/>
        </p:nvSpPr>
        <p:spPr>
          <a:xfrm>
            <a:off x="1028700" y="9011957"/>
            <a:ext cx="16230600" cy="1"/>
          </a:xfrm>
          <a:prstGeom prst="line">
            <a:avLst/>
          </a:prstGeom>
          <a:ln>
            <a:solidFill>
              <a:srgbClr val="000000">
                <a:alpha val="9804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41" name="Freeform 14"/>
          <p:cNvSpPr/>
          <p:nvPr/>
        </p:nvSpPr>
        <p:spPr>
          <a:xfrm rot="16200000">
            <a:off x="1082690" y="3292414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2" name="Freeform 16"/>
          <p:cNvSpPr/>
          <p:nvPr/>
        </p:nvSpPr>
        <p:spPr>
          <a:xfrm rot="16200000">
            <a:off x="1096117" y="3862735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3" name="Freeform 18"/>
          <p:cNvSpPr/>
          <p:nvPr/>
        </p:nvSpPr>
        <p:spPr>
          <a:xfrm rot="16200000">
            <a:off x="1109544" y="4443976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4" name="Freeform 20"/>
          <p:cNvSpPr/>
          <p:nvPr/>
        </p:nvSpPr>
        <p:spPr>
          <a:xfrm rot="16200000">
            <a:off x="1109544" y="5031013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45" name="TextBox 21"/>
          <p:cNvSpPr txBox="1"/>
          <p:nvPr/>
        </p:nvSpPr>
        <p:spPr>
          <a:xfrm>
            <a:off x="1028700" y="1019175"/>
            <a:ext cx="16230600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Fase di deploy</a:t>
            </a:r>
          </a:p>
        </p:txBody>
      </p:sp>
      <p:sp>
        <p:nvSpPr>
          <p:cNvPr id="346" name="TextBox 24"/>
          <p:cNvSpPr txBox="1"/>
          <p:nvPr/>
        </p:nvSpPr>
        <p:spPr>
          <a:xfrm>
            <a:off x="1632292" y="3163946"/>
            <a:ext cx="12483597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L’applicazione è in manteinance mode (preservate connessioni ed azioni pending)</a:t>
            </a:r>
          </a:p>
        </p:txBody>
      </p:sp>
      <p:sp>
        <p:nvSpPr>
          <p:cNvPr id="347" name="TextBox 27"/>
          <p:cNvSpPr txBox="1"/>
          <p:nvPr/>
        </p:nvSpPr>
        <p:spPr>
          <a:xfrm>
            <a:off x="1659146" y="4315507"/>
            <a:ext cx="15788343" cy="4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Viene eseguito il restore della directory ./init (copia o symlink)</a:t>
            </a:r>
          </a:p>
        </p:txBody>
      </p:sp>
      <p:sp>
        <p:nvSpPr>
          <p:cNvPr id="348" name="TextBox 30"/>
          <p:cNvSpPr txBox="1"/>
          <p:nvPr/>
        </p:nvSpPr>
        <p:spPr>
          <a:xfrm>
            <a:off x="1645719" y="3728471"/>
            <a:ext cx="15788343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In questa fase vengono usati i nuovi container, montato il filesystem (shared) e aperte le connessioni</a:t>
            </a:r>
          </a:p>
        </p:txBody>
      </p:sp>
      <p:sp>
        <p:nvSpPr>
          <p:cNvPr id="349" name="TextBox 3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sp>
        <p:nvSpPr>
          <p:cNvPr id="350" name="TextBox 24"/>
          <p:cNvSpPr txBox="1"/>
          <p:nvPr/>
        </p:nvSpPr>
        <p:spPr>
          <a:xfrm>
            <a:off x="1659146" y="4902544"/>
            <a:ext cx="12483597" cy="4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Viene eseguito il setting dell’application mode</a:t>
            </a:r>
          </a:p>
        </p:txBody>
      </p:sp>
      <p:sp>
        <p:nvSpPr>
          <p:cNvPr id="351" name="Freeform 20"/>
          <p:cNvSpPr/>
          <p:nvPr/>
        </p:nvSpPr>
        <p:spPr>
          <a:xfrm rot="16200000">
            <a:off x="1129126" y="5595538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2" name="TextBox 24"/>
          <p:cNvSpPr txBox="1"/>
          <p:nvPr/>
        </p:nvSpPr>
        <p:spPr>
          <a:xfrm>
            <a:off x="1678728" y="5467069"/>
            <a:ext cx="12483597" cy="4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Viene eseguito il setup:upgrade</a:t>
            </a:r>
          </a:p>
        </p:txBody>
      </p:sp>
      <p:sp>
        <p:nvSpPr>
          <p:cNvPr id="353" name="Freeform 18"/>
          <p:cNvSpPr/>
          <p:nvPr/>
        </p:nvSpPr>
        <p:spPr>
          <a:xfrm rot="16200000">
            <a:off x="1129126" y="6160063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54" name="TextBox 27"/>
          <p:cNvSpPr txBox="1"/>
          <p:nvPr/>
        </p:nvSpPr>
        <p:spPr>
          <a:xfrm>
            <a:off x="1678728" y="6031595"/>
            <a:ext cx="15788342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Viene eseguito il deploy degli static content (opzionale)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AutoShape 12"/>
          <p:cNvSpPr/>
          <p:nvPr/>
        </p:nvSpPr>
        <p:spPr>
          <a:xfrm>
            <a:off x="1028700" y="9011957"/>
            <a:ext cx="16230600" cy="1"/>
          </a:xfrm>
          <a:prstGeom prst="line">
            <a:avLst/>
          </a:prstGeom>
          <a:ln>
            <a:solidFill>
              <a:srgbClr val="000000">
                <a:alpha val="9804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59" name="Freeform 14"/>
          <p:cNvSpPr/>
          <p:nvPr/>
        </p:nvSpPr>
        <p:spPr>
          <a:xfrm rot="16200000">
            <a:off x="1082690" y="3292414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60" name="Freeform 16"/>
          <p:cNvSpPr/>
          <p:nvPr/>
        </p:nvSpPr>
        <p:spPr>
          <a:xfrm rot="16200000">
            <a:off x="1096117" y="3862735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61" name="TextBox 21"/>
          <p:cNvSpPr txBox="1"/>
          <p:nvPr/>
        </p:nvSpPr>
        <p:spPr>
          <a:xfrm>
            <a:off x="1028700" y="1019175"/>
            <a:ext cx="16230600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Fase di post deploy</a:t>
            </a:r>
          </a:p>
        </p:txBody>
      </p:sp>
      <p:sp>
        <p:nvSpPr>
          <p:cNvPr id="362" name="TextBox 24"/>
          <p:cNvSpPr txBox="1"/>
          <p:nvPr/>
        </p:nvSpPr>
        <p:spPr>
          <a:xfrm>
            <a:off x="1632292" y="3163946"/>
            <a:ext cx="12483597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L’applicazione è di nuovo live</a:t>
            </a:r>
          </a:p>
        </p:txBody>
      </p:sp>
      <p:sp>
        <p:nvSpPr>
          <p:cNvPr id="363" name="TextBox 30"/>
          <p:cNvSpPr txBox="1"/>
          <p:nvPr/>
        </p:nvSpPr>
        <p:spPr>
          <a:xfrm>
            <a:off x="1645719" y="3728471"/>
            <a:ext cx="15788343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Vengono eseguite operazioni per le performance dell’applicazione come il warm up della cache</a:t>
            </a:r>
          </a:p>
        </p:txBody>
      </p:sp>
      <p:sp>
        <p:nvSpPr>
          <p:cNvPr id="364" name="TextBox 3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AutoShape 12"/>
          <p:cNvSpPr/>
          <p:nvPr/>
        </p:nvSpPr>
        <p:spPr>
          <a:xfrm>
            <a:off x="1028700" y="9011957"/>
            <a:ext cx="16230600" cy="1"/>
          </a:xfrm>
          <a:prstGeom prst="line">
            <a:avLst/>
          </a:prstGeom>
          <a:ln>
            <a:solidFill>
              <a:srgbClr val="000000">
                <a:alpha val="9804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69" name="Freeform 14"/>
          <p:cNvSpPr/>
          <p:nvPr/>
        </p:nvSpPr>
        <p:spPr>
          <a:xfrm rot="16200000">
            <a:off x="1082690" y="3292414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70" name="Freeform 16"/>
          <p:cNvSpPr/>
          <p:nvPr/>
        </p:nvSpPr>
        <p:spPr>
          <a:xfrm rot="16200000">
            <a:off x="1096117" y="3862735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71" name="TextBox 21"/>
          <p:cNvSpPr txBox="1"/>
          <p:nvPr/>
        </p:nvSpPr>
        <p:spPr>
          <a:xfrm>
            <a:off x="1028700" y="1019175"/>
            <a:ext cx="16230600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Ottimizzazione processo di deploy</a:t>
            </a:r>
          </a:p>
        </p:txBody>
      </p:sp>
      <p:sp>
        <p:nvSpPr>
          <p:cNvPr id="372" name="TextBox 24"/>
          <p:cNvSpPr txBox="1"/>
          <p:nvPr/>
        </p:nvSpPr>
        <p:spPr>
          <a:xfrm>
            <a:off x="1632292" y="3163946"/>
            <a:ext cx="12483597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Mantenere versione aggiornata package ece-tools</a:t>
            </a:r>
          </a:p>
        </p:txBody>
      </p:sp>
      <p:sp>
        <p:nvSpPr>
          <p:cNvPr id="373" name="TextBox 30"/>
          <p:cNvSpPr txBox="1"/>
          <p:nvPr/>
        </p:nvSpPr>
        <p:spPr>
          <a:xfrm>
            <a:off x="1645719" y="3728471"/>
            <a:ext cx="15788343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SCD in fase di build</a:t>
            </a:r>
          </a:p>
        </p:txBody>
      </p:sp>
      <p:sp>
        <p:nvSpPr>
          <p:cNvPr id="374" name="TextBox 34"/>
          <p:cNvSpPr txBox="1"/>
          <p:nvPr/>
        </p:nvSpPr>
        <p:spPr>
          <a:xfrm>
            <a:off x="1151560" y="9497509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sp>
        <p:nvSpPr>
          <p:cNvPr id="375" name="Freeform 16"/>
          <p:cNvSpPr/>
          <p:nvPr/>
        </p:nvSpPr>
        <p:spPr>
          <a:xfrm rot="16200000">
            <a:off x="1088844" y="4427260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76" name="TextBox 30"/>
          <p:cNvSpPr txBox="1"/>
          <p:nvPr/>
        </p:nvSpPr>
        <p:spPr>
          <a:xfrm>
            <a:off x="1638446" y="4292996"/>
            <a:ext cx="15788342" cy="4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SCD Matrix</a:t>
            </a:r>
          </a:p>
        </p:txBody>
      </p:sp>
      <p:sp>
        <p:nvSpPr>
          <p:cNvPr id="377" name="Freeform 16"/>
          <p:cNvSpPr/>
          <p:nvPr/>
        </p:nvSpPr>
        <p:spPr>
          <a:xfrm rot="16200000">
            <a:off x="1108425" y="4991785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78" name="TextBox 30"/>
          <p:cNvSpPr txBox="1"/>
          <p:nvPr/>
        </p:nvSpPr>
        <p:spPr>
          <a:xfrm>
            <a:off x="1658027" y="4857521"/>
            <a:ext cx="15788343" cy="4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SCD Threads</a:t>
            </a:r>
          </a:p>
        </p:txBody>
      </p:sp>
      <p:sp>
        <p:nvSpPr>
          <p:cNvPr id="379" name="Freeform 16"/>
          <p:cNvSpPr/>
          <p:nvPr/>
        </p:nvSpPr>
        <p:spPr>
          <a:xfrm rot="16200000">
            <a:off x="1114579" y="5556311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80" name="TextBox 30"/>
          <p:cNvSpPr txBox="1"/>
          <p:nvPr/>
        </p:nvSpPr>
        <p:spPr>
          <a:xfrm>
            <a:off x="1664181" y="5422046"/>
            <a:ext cx="15788343" cy="4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Preload cache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AutoShape 12"/>
          <p:cNvSpPr/>
          <p:nvPr/>
        </p:nvSpPr>
        <p:spPr>
          <a:xfrm>
            <a:off x="1028700" y="9011957"/>
            <a:ext cx="16230600" cy="1"/>
          </a:xfrm>
          <a:prstGeom prst="line">
            <a:avLst/>
          </a:prstGeom>
          <a:ln>
            <a:solidFill>
              <a:srgbClr val="000000">
                <a:alpha val="9804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85" name="TextBox 21"/>
          <p:cNvSpPr txBox="1"/>
          <p:nvPr/>
        </p:nvSpPr>
        <p:spPr>
          <a:xfrm>
            <a:off x="1028700" y="1019175"/>
            <a:ext cx="16230600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Configurazione SCD</a:t>
            </a:r>
          </a:p>
        </p:txBody>
      </p:sp>
      <p:sp>
        <p:nvSpPr>
          <p:cNvPr id="386" name="TextBox 34"/>
          <p:cNvSpPr txBox="1"/>
          <p:nvPr/>
        </p:nvSpPr>
        <p:spPr>
          <a:xfrm>
            <a:off x="1151560" y="9497509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pic>
        <p:nvPicPr>
          <p:cNvPr id="387" name="scd-load-times.png" descr="scd-load-time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03169" y="2591667"/>
            <a:ext cx="9652001" cy="5575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AutoShape 12"/>
          <p:cNvSpPr/>
          <p:nvPr/>
        </p:nvSpPr>
        <p:spPr>
          <a:xfrm>
            <a:off x="1028700" y="9011957"/>
            <a:ext cx="16230600" cy="1"/>
          </a:xfrm>
          <a:prstGeom prst="line">
            <a:avLst/>
          </a:prstGeom>
          <a:ln>
            <a:solidFill>
              <a:srgbClr val="000000">
                <a:alpha val="9804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92" name="Freeform 14"/>
          <p:cNvSpPr/>
          <p:nvPr/>
        </p:nvSpPr>
        <p:spPr>
          <a:xfrm rot="16200000">
            <a:off x="1082690" y="3292414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93" name="Freeform 16"/>
          <p:cNvSpPr/>
          <p:nvPr/>
        </p:nvSpPr>
        <p:spPr>
          <a:xfrm rot="16200000">
            <a:off x="1096117" y="3862735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94" name="Freeform 18"/>
          <p:cNvSpPr/>
          <p:nvPr/>
        </p:nvSpPr>
        <p:spPr>
          <a:xfrm rot="16200000">
            <a:off x="1109544" y="4443976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95" name="Freeform 20"/>
          <p:cNvSpPr/>
          <p:nvPr/>
        </p:nvSpPr>
        <p:spPr>
          <a:xfrm rot="16200000">
            <a:off x="1109544" y="5031013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96" name="TextBox 21"/>
          <p:cNvSpPr txBox="1"/>
          <p:nvPr/>
        </p:nvSpPr>
        <p:spPr>
          <a:xfrm>
            <a:off x="1028700" y="1019175"/>
            <a:ext cx="16230600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SCD nella fase di deploy</a:t>
            </a:r>
          </a:p>
        </p:txBody>
      </p:sp>
      <p:sp>
        <p:nvSpPr>
          <p:cNvPr id="397" name="TextBox 24"/>
          <p:cNvSpPr txBox="1"/>
          <p:nvPr/>
        </p:nvSpPr>
        <p:spPr>
          <a:xfrm>
            <a:off x="1632292" y="3163946"/>
            <a:ext cx="12483597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Comportamento di default</a:t>
            </a:r>
          </a:p>
        </p:txBody>
      </p:sp>
      <p:sp>
        <p:nvSpPr>
          <p:cNvPr id="398" name="TextBox 27"/>
          <p:cNvSpPr txBox="1"/>
          <p:nvPr/>
        </p:nvSpPr>
        <p:spPr>
          <a:xfrm>
            <a:off x="1659146" y="4315507"/>
            <a:ext cx="15788343" cy="4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La directory pub/static è già montata nel filesystem e i file vengono effettivamente copiati</a:t>
            </a:r>
          </a:p>
        </p:txBody>
      </p:sp>
      <p:sp>
        <p:nvSpPr>
          <p:cNvPr id="399" name="TextBox 30"/>
          <p:cNvSpPr txBox="1"/>
          <p:nvPr/>
        </p:nvSpPr>
        <p:spPr>
          <a:xfrm>
            <a:off x="1645719" y="3728471"/>
            <a:ext cx="15788343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Il tempo di SCD influenza il downtime dell’applicazione</a:t>
            </a:r>
          </a:p>
        </p:txBody>
      </p:sp>
      <p:sp>
        <p:nvSpPr>
          <p:cNvPr id="400" name="TextBox 3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sp>
        <p:nvSpPr>
          <p:cNvPr id="401" name="TextBox 24"/>
          <p:cNvSpPr txBox="1"/>
          <p:nvPr/>
        </p:nvSpPr>
        <p:spPr>
          <a:xfrm>
            <a:off x="1659146" y="4902544"/>
            <a:ext cx="12483597" cy="4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Accesso al database per il recupero dei temi e dei locale</a:t>
            </a:r>
          </a:p>
        </p:txBody>
      </p:sp>
      <p:pic>
        <p:nvPicPr>
          <p:cNvPr id="402" name="Schermata 2021-05-28 alle 16.47.34.png" descr="Schermata 2021-05-28 alle 16.47.3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43499" y="5730958"/>
            <a:ext cx="9149976" cy="2573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AutoShape 12"/>
          <p:cNvSpPr/>
          <p:nvPr/>
        </p:nvSpPr>
        <p:spPr>
          <a:xfrm>
            <a:off x="1028700" y="9011957"/>
            <a:ext cx="16230600" cy="1"/>
          </a:xfrm>
          <a:prstGeom prst="line">
            <a:avLst/>
          </a:prstGeom>
          <a:ln>
            <a:solidFill>
              <a:srgbClr val="000000">
                <a:alpha val="9804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07" name="Freeform 14"/>
          <p:cNvSpPr/>
          <p:nvPr/>
        </p:nvSpPr>
        <p:spPr>
          <a:xfrm rot="16200000">
            <a:off x="1082690" y="3292414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08" name="Freeform 16"/>
          <p:cNvSpPr/>
          <p:nvPr/>
        </p:nvSpPr>
        <p:spPr>
          <a:xfrm rot="16200000">
            <a:off x="1096117" y="3862735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09" name="Freeform 18"/>
          <p:cNvSpPr/>
          <p:nvPr/>
        </p:nvSpPr>
        <p:spPr>
          <a:xfrm rot="16200000">
            <a:off x="1109544" y="4443976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10" name="TextBox 21"/>
          <p:cNvSpPr txBox="1"/>
          <p:nvPr/>
        </p:nvSpPr>
        <p:spPr>
          <a:xfrm>
            <a:off x="1028700" y="1019175"/>
            <a:ext cx="16230600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SCD nella fase di build</a:t>
            </a:r>
          </a:p>
        </p:txBody>
      </p:sp>
      <p:sp>
        <p:nvSpPr>
          <p:cNvPr id="411" name="TextBox 24"/>
          <p:cNvSpPr txBox="1"/>
          <p:nvPr/>
        </p:nvSpPr>
        <p:spPr>
          <a:xfrm>
            <a:off x="1632292" y="3163946"/>
            <a:ext cx="12483597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Il tempo di SCD non influenza il downtime dell’applicazione</a:t>
            </a:r>
          </a:p>
        </p:txBody>
      </p:sp>
      <p:sp>
        <p:nvSpPr>
          <p:cNvPr id="412" name="TextBox 27"/>
          <p:cNvSpPr txBox="1"/>
          <p:nvPr/>
        </p:nvSpPr>
        <p:spPr>
          <a:xfrm>
            <a:off x="1659146" y="4315507"/>
            <a:ext cx="15788343" cy="4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Necessario un config:dump per il salvataggio delle informazioni su temi e locale nel file app/etc/config</a:t>
            </a:r>
          </a:p>
        </p:txBody>
      </p:sp>
      <p:sp>
        <p:nvSpPr>
          <p:cNvPr id="413" name="TextBox 30"/>
          <p:cNvSpPr txBox="1"/>
          <p:nvPr/>
        </p:nvSpPr>
        <p:spPr>
          <a:xfrm>
            <a:off x="1645719" y="3728471"/>
            <a:ext cx="15788343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Vengono eseguiti dei symlink tra il folder .init/pub/static e la directory montata pub/static</a:t>
            </a:r>
          </a:p>
        </p:txBody>
      </p:sp>
      <p:sp>
        <p:nvSpPr>
          <p:cNvPr id="414" name="TextBox 3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pic>
        <p:nvPicPr>
          <p:cNvPr id="415" name="Schermata 2021-05-28 alle 16.59.56.png" descr="Schermata 2021-05-28 alle 16.59.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91546" y="5381755"/>
            <a:ext cx="10578274" cy="2624320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stage:…"/>
          <p:cNvSpPr txBox="1"/>
          <p:nvPr/>
        </p:nvSpPr>
        <p:spPr>
          <a:xfrm>
            <a:off x="1069608" y="6090842"/>
            <a:ext cx="3609911" cy="15138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t>stage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</a:t>
            </a:r>
            <a:r>
              <a:t>build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</a:t>
            </a:r>
            <a:r>
              <a:t>SKIP_SCD</a:t>
            </a:r>
            <a:r>
              <a:rPr>
                <a:solidFill>
                  <a:srgbClr val="505050"/>
                </a:solidFill>
              </a:rPr>
              <a:t>: </a:t>
            </a:r>
            <a:r>
              <a:rPr>
                <a:solidFill>
                  <a:srgbClr val="CB4B16"/>
                </a:solidFill>
              </a:rPr>
              <a:t>false</a:t>
            </a:r>
            <a:endParaRPr>
              <a:solidFill>
                <a:srgbClr val="50505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AutoShape 12"/>
          <p:cNvSpPr/>
          <p:nvPr/>
        </p:nvSpPr>
        <p:spPr>
          <a:xfrm>
            <a:off x="1028700" y="9011957"/>
            <a:ext cx="16230600" cy="1"/>
          </a:xfrm>
          <a:prstGeom prst="line">
            <a:avLst/>
          </a:prstGeom>
          <a:ln>
            <a:solidFill>
              <a:srgbClr val="000000">
                <a:alpha val="9804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21" name="Freeform 14"/>
          <p:cNvSpPr/>
          <p:nvPr/>
        </p:nvSpPr>
        <p:spPr>
          <a:xfrm rot="16200000">
            <a:off x="1082690" y="3292414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22" name="Freeform 16"/>
          <p:cNvSpPr/>
          <p:nvPr/>
        </p:nvSpPr>
        <p:spPr>
          <a:xfrm rot="16200000">
            <a:off x="1096117" y="3862735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23" name="Freeform 18"/>
          <p:cNvSpPr/>
          <p:nvPr/>
        </p:nvSpPr>
        <p:spPr>
          <a:xfrm rot="16200000">
            <a:off x="1109544" y="4443976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24" name="TextBox 21"/>
          <p:cNvSpPr txBox="1"/>
          <p:nvPr/>
        </p:nvSpPr>
        <p:spPr>
          <a:xfrm>
            <a:off x="1028700" y="1019175"/>
            <a:ext cx="16230600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SCD on demand</a:t>
            </a:r>
          </a:p>
        </p:txBody>
      </p:sp>
      <p:sp>
        <p:nvSpPr>
          <p:cNvPr id="425" name="TextBox 24"/>
          <p:cNvSpPr txBox="1"/>
          <p:nvPr/>
        </p:nvSpPr>
        <p:spPr>
          <a:xfrm>
            <a:off x="1632292" y="3163946"/>
            <a:ext cx="12483597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Viene svuotato il folder pub/static</a:t>
            </a:r>
          </a:p>
        </p:txBody>
      </p:sp>
      <p:sp>
        <p:nvSpPr>
          <p:cNvPr id="426" name="TextBox 27"/>
          <p:cNvSpPr txBox="1"/>
          <p:nvPr/>
        </p:nvSpPr>
        <p:spPr>
          <a:xfrm>
            <a:off x="1659146" y="4315507"/>
            <a:ext cx="15788343" cy="4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Utile negli ambienti di integration, da non usare negli ambienti di produzione</a:t>
            </a:r>
          </a:p>
        </p:txBody>
      </p:sp>
      <p:sp>
        <p:nvSpPr>
          <p:cNvPr id="427" name="TextBox 30"/>
          <p:cNvSpPr txBox="1"/>
          <p:nvPr/>
        </p:nvSpPr>
        <p:spPr>
          <a:xfrm>
            <a:off x="1645719" y="3728471"/>
            <a:ext cx="15788343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I file statici vengono venerati al momento della request</a:t>
            </a:r>
          </a:p>
        </p:txBody>
      </p:sp>
      <p:sp>
        <p:nvSpPr>
          <p:cNvPr id="428" name="TextBox 3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sp>
        <p:nvSpPr>
          <p:cNvPr id="429" name="Freeform 18"/>
          <p:cNvSpPr/>
          <p:nvPr/>
        </p:nvSpPr>
        <p:spPr>
          <a:xfrm rot="16200000">
            <a:off x="1115698" y="5031013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30" name="TextBox 27"/>
          <p:cNvSpPr txBox="1"/>
          <p:nvPr/>
        </p:nvSpPr>
        <p:spPr>
          <a:xfrm>
            <a:off x="1665300" y="4902544"/>
            <a:ext cx="15788343" cy="4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Da abbinare al warming della cache nella fase di post deploy</a:t>
            </a:r>
          </a:p>
        </p:txBody>
      </p:sp>
      <p:sp>
        <p:nvSpPr>
          <p:cNvPr id="431" name="stage:…"/>
          <p:cNvSpPr txBox="1"/>
          <p:nvPr/>
        </p:nvSpPr>
        <p:spPr>
          <a:xfrm>
            <a:off x="6702779" y="6818066"/>
            <a:ext cx="4311065" cy="15138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t>stage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</a:t>
            </a:r>
            <a:r>
              <a:t>global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</a:t>
            </a:r>
            <a:r>
              <a:t>SCD_ON_DEMAND</a:t>
            </a:r>
            <a:r>
              <a:rPr>
                <a:solidFill>
                  <a:srgbClr val="505050"/>
                </a:solidFill>
              </a:rPr>
              <a:t>: </a:t>
            </a:r>
            <a:r>
              <a:rPr>
                <a:solidFill>
                  <a:srgbClr val="CB4B16"/>
                </a:solidFill>
              </a:rPr>
              <a:t>true</a:t>
            </a:r>
            <a:endParaRPr>
              <a:solidFill>
                <a:srgbClr val="505050"/>
              </a:solidFill>
            </a:endParaRPr>
          </a:p>
        </p:txBody>
      </p:sp>
      <p:sp>
        <p:nvSpPr>
          <p:cNvPr id="432" name="Freeform 18"/>
          <p:cNvSpPr/>
          <p:nvPr/>
        </p:nvSpPr>
        <p:spPr>
          <a:xfrm rot="16200000">
            <a:off x="1121853" y="5595538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33" name="TextBox 27"/>
          <p:cNvSpPr txBox="1"/>
          <p:nvPr/>
        </p:nvSpPr>
        <p:spPr>
          <a:xfrm>
            <a:off x="1671455" y="5467069"/>
            <a:ext cx="15788342" cy="4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Vince su ogni altra impostazione relativa a SCD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AutoShape 12"/>
          <p:cNvSpPr/>
          <p:nvPr/>
        </p:nvSpPr>
        <p:spPr>
          <a:xfrm>
            <a:off x="1028700" y="9011957"/>
            <a:ext cx="16230600" cy="1"/>
          </a:xfrm>
          <a:prstGeom prst="line">
            <a:avLst/>
          </a:prstGeom>
          <a:ln>
            <a:solidFill>
              <a:srgbClr val="000000">
                <a:alpha val="9804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38" name="Freeform 14"/>
          <p:cNvSpPr/>
          <p:nvPr/>
        </p:nvSpPr>
        <p:spPr>
          <a:xfrm rot="16200000">
            <a:off x="1082690" y="3292414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39" name="Freeform 16"/>
          <p:cNvSpPr/>
          <p:nvPr/>
        </p:nvSpPr>
        <p:spPr>
          <a:xfrm rot="16200000">
            <a:off x="1096117" y="3862735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40" name="Freeform 18"/>
          <p:cNvSpPr/>
          <p:nvPr/>
        </p:nvSpPr>
        <p:spPr>
          <a:xfrm rot="16200000">
            <a:off x="1109544" y="4443976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41" name="TextBox 21"/>
          <p:cNvSpPr txBox="1"/>
          <p:nvPr/>
        </p:nvSpPr>
        <p:spPr>
          <a:xfrm>
            <a:off x="1028700" y="1019175"/>
            <a:ext cx="16230600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Skip SCD</a:t>
            </a:r>
          </a:p>
        </p:txBody>
      </p:sp>
      <p:sp>
        <p:nvSpPr>
          <p:cNvPr id="442" name="TextBox 24"/>
          <p:cNvSpPr txBox="1"/>
          <p:nvPr/>
        </p:nvSpPr>
        <p:spPr>
          <a:xfrm>
            <a:off x="1632292" y="3163946"/>
            <a:ext cx="12483597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Il folder pub/static viene mantenuto</a:t>
            </a:r>
          </a:p>
        </p:txBody>
      </p:sp>
      <p:sp>
        <p:nvSpPr>
          <p:cNvPr id="443" name="TextBox 27"/>
          <p:cNvSpPr txBox="1"/>
          <p:nvPr/>
        </p:nvSpPr>
        <p:spPr>
          <a:xfrm>
            <a:off x="1659146" y="4315507"/>
            <a:ext cx="15788343" cy="4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Utile negli ambienti di integration, se si lavora su task che non implicano aggiornamenti dei file statici</a:t>
            </a:r>
          </a:p>
        </p:txBody>
      </p:sp>
      <p:sp>
        <p:nvSpPr>
          <p:cNvPr id="444" name="TextBox 30"/>
          <p:cNvSpPr txBox="1"/>
          <p:nvPr/>
        </p:nvSpPr>
        <p:spPr>
          <a:xfrm>
            <a:off x="1659146" y="3728471"/>
            <a:ext cx="15788343" cy="40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Non viene eseguito il deploy dei contenuti statici</a:t>
            </a:r>
          </a:p>
        </p:txBody>
      </p:sp>
      <p:sp>
        <p:nvSpPr>
          <p:cNvPr id="445" name="TextBox 3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sp>
        <p:nvSpPr>
          <p:cNvPr id="446" name="stage:…"/>
          <p:cNvSpPr txBox="1"/>
          <p:nvPr/>
        </p:nvSpPr>
        <p:spPr>
          <a:xfrm>
            <a:off x="7125326" y="5467069"/>
            <a:ext cx="3434623" cy="15138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t>stage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</a:t>
            </a:r>
            <a:r>
              <a:t>global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</a:t>
            </a:r>
            <a:r>
              <a:t>SKIP_SCD</a:t>
            </a:r>
            <a:r>
              <a:rPr>
                <a:solidFill>
                  <a:srgbClr val="505050"/>
                </a:solidFill>
              </a:rPr>
              <a:t>: </a:t>
            </a:r>
            <a:r>
              <a:rPr>
                <a:solidFill>
                  <a:srgbClr val="CB4B16"/>
                </a:solidFill>
              </a:rPr>
              <a:t>true</a:t>
            </a:r>
            <a:endParaRPr>
              <a:solidFill>
                <a:srgbClr val="50505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AutoShape 12"/>
          <p:cNvSpPr/>
          <p:nvPr/>
        </p:nvSpPr>
        <p:spPr>
          <a:xfrm>
            <a:off x="1028700" y="9011957"/>
            <a:ext cx="16230600" cy="1"/>
          </a:xfrm>
          <a:prstGeom prst="line">
            <a:avLst/>
          </a:prstGeom>
          <a:ln>
            <a:solidFill>
              <a:srgbClr val="000000">
                <a:alpha val="9804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51" name="Freeform 14"/>
          <p:cNvSpPr/>
          <p:nvPr/>
        </p:nvSpPr>
        <p:spPr>
          <a:xfrm rot="16200000">
            <a:off x="1082690" y="3292414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52" name="Freeform 16"/>
          <p:cNvSpPr/>
          <p:nvPr/>
        </p:nvSpPr>
        <p:spPr>
          <a:xfrm rot="16200000">
            <a:off x="1069262" y="4211845"/>
            <a:ext cx="198234" cy="171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00" y="0"/>
                </a:move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</a:pathLst>
          </a:custGeom>
          <a:solidFill>
            <a:srgbClr val="F4057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53" name="TextBox 21"/>
          <p:cNvSpPr txBox="1"/>
          <p:nvPr/>
        </p:nvSpPr>
        <p:spPr>
          <a:xfrm>
            <a:off x="1028700" y="1019175"/>
            <a:ext cx="16230600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Skip HTML minification</a:t>
            </a:r>
          </a:p>
        </p:txBody>
      </p:sp>
      <p:sp>
        <p:nvSpPr>
          <p:cNvPr id="454" name="TextBox 24"/>
          <p:cNvSpPr txBox="1"/>
          <p:nvPr/>
        </p:nvSpPr>
        <p:spPr>
          <a:xfrm>
            <a:off x="1632292" y="3163946"/>
            <a:ext cx="14906965" cy="80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se FALSE copia la directory var/view_preprocessed nella directory .init alla fine del processo di build ed esegue il restore all’inizio del processo di deploy</a:t>
            </a:r>
          </a:p>
        </p:txBody>
      </p:sp>
      <p:sp>
        <p:nvSpPr>
          <p:cNvPr id="455" name="TextBox 30"/>
          <p:cNvSpPr txBox="1"/>
          <p:nvPr/>
        </p:nvSpPr>
        <p:spPr>
          <a:xfrm>
            <a:off x="1632292" y="4077581"/>
            <a:ext cx="15788342" cy="80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Se TRUE viene abilitata la minificazione on-demand. La directory var/view_processed non viene copiata alla fine del processo di build</a:t>
            </a:r>
          </a:p>
        </p:txBody>
      </p:sp>
      <p:sp>
        <p:nvSpPr>
          <p:cNvPr id="456" name="TextBox 3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sp>
        <p:nvSpPr>
          <p:cNvPr id="457" name="stage:…"/>
          <p:cNvSpPr txBox="1"/>
          <p:nvPr/>
        </p:nvSpPr>
        <p:spPr>
          <a:xfrm>
            <a:off x="7125326" y="5467069"/>
            <a:ext cx="5888662" cy="1869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t>stage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</a:t>
            </a:r>
            <a:r>
              <a:t>global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</a:t>
            </a:r>
            <a:r>
              <a:t>SKIP_HTML_MINIFICATION</a:t>
            </a:r>
            <a:r>
              <a:rPr>
                <a:solidFill>
                  <a:srgbClr val="505050"/>
                </a:solidFill>
              </a:rPr>
              <a:t>: </a:t>
            </a:r>
            <a:r>
              <a:rPr>
                <a:solidFill>
                  <a:srgbClr val="CB4B16"/>
                </a:solidFill>
              </a:rPr>
              <a:t>true</a:t>
            </a:r>
            <a:endParaRPr>
              <a:solidFill>
                <a:srgbClr val="505050"/>
              </a:solidFill>
            </a:endParaRP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50505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AutoShape 12"/>
          <p:cNvSpPr/>
          <p:nvPr/>
        </p:nvSpPr>
        <p:spPr>
          <a:xfrm>
            <a:off x="1028700" y="9011957"/>
            <a:ext cx="16230600" cy="1"/>
          </a:xfrm>
          <a:prstGeom prst="line">
            <a:avLst/>
          </a:prstGeom>
          <a:ln>
            <a:solidFill>
              <a:srgbClr val="000000">
                <a:alpha val="9804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62" name="TextBox 21"/>
          <p:cNvSpPr txBox="1"/>
          <p:nvPr/>
        </p:nvSpPr>
        <p:spPr>
          <a:xfrm>
            <a:off x="1028700" y="1019175"/>
            <a:ext cx="16230600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SCD Matrix</a:t>
            </a:r>
          </a:p>
        </p:txBody>
      </p:sp>
      <p:sp>
        <p:nvSpPr>
          <p:cNvPr id="463" name="TextBox 30"/>
          <p:cNvSpPr txBox="1"/>
          <p:nvPr/>
        </p:nvSpPr>
        <p:spPr>
          <a:xfrm>
            <a:off x="1043732" y="2803113"/>
            <a:ext cx="15788342" cy="807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Serve a ridurre il numero di file da generare elencando i locale che si vogliono prendere in considerazione per ogni tema. Per esempio si potrebbe generare il tema di backend solamente per la lingua inglese.</a:t>
            </a:r>
          </a:p>
        </p:txBody>
      </p:sp>
      <p:sp>
        <p:nvSpPr>
          <p:cNvPr id="464" name="TextBox 3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sp>
        <p:nvSpPr>
          <p:cNvPr id="465" name="stage:…"/>
          <p:cNvSpPr txBox="1"/>
          <p:nvPr/>
        </p:nvSpPr>
        <p:spPr>
          <a:xfrm>
            <a:off x="6900823" y="4198573"/>
            <a:ext cx="4486354" cy="4003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t>stage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</a:t>
            </a:r>
            <a:r>
              <a:t>deploy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</a:t>
            </a:r>
            <a:r>
              <a:t>SCD_MATRIX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  </a:t>
            </a:r>
            <a:r>
              <a:t>"Magento/backend"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t>        </a:t>
            </a:r>
            <a:r>
              <a:rPr>
                <a:solidFill>
                  <a:srgbClr val="333333"/>
                </a:solidFill>
              </a:rPr>
              <a:t>language</a:t>
            </a:r>
            <a:r>
              <a:t>:</a:t>
            </a: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t>          - </a:t>
            </a:r>
            <a:r>
              <a:rPr>
                <a:solidFill>
                  <a:srgbClr val="098279"/>
                </a:solidFill>
              </a:rPr>
              <a:t>en_US</a:t>
            </a: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t>          - </a:t>
            </a:r>
            <a:r>
              <a:rPr>
                <a:solidFill>
                  <a:srgbClr val="098279"/>
                </a:solidFill>
              </a:rPr>
              <a:t>fr_FR</a:t>
            </a: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t>          - </a:t>
            </a:r>
            <a:r>
              <a:rPr>
                <a:solidFill>
                  <a:srgbClr val="098279"/>
                </a:solidFill>
              </a:rPr>
              <a:t>af_ZA</a:t>
            </a: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505050"/>
              </a:solidFill>
            </a:endParaRP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505050"/>
              </a:solidFill>
            </a:endParaRPr>
          </a:p>
        </p:txBody>
      </p:sp>
      <p:sp>
        <p:nvSpPr>
          <p:cNvPr id="466" name="stage:…"/>
          <p:cNvSpPr txBox="1"/>
          <p:nvPr/>
        </p:nvSpPr>
        <p:spPr>
          <a:xfrm>
            <a:off x="7048007" y="6800391"/>
            <a:ext cx="5187509" cy="1869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t>stage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</a:t>
            </a:r>
            <a:r>
              <a:t>deploy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</a:t>
            </a:r>
            <a:r>
              <a:t>SCD_MATRIX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  </a:t>
            </a:r>
            <a:r>
              <a:t>"Magento/backend"</a:t>
            </a:r>
            <a:r>
              <a:rPr>
                <a:solidFill>
                  <a:srgbClr val="505050"/>
                </a:solidFill>
              </a:rPr>
              <a:t>: [ ]</a:t>
            </a:r>
            <a:endParaRPr>
              <a:solidFill>
                <a:srgbClr val="50505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pic>
        <p:nvPicPr>
          <p:cNvPr id="12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AutoShape 6"/>
          <p:cNvSpPr/>
          <p:nvPr/>
        </p:nvSpPr>
        <p:spPr>
          <a:xfrm>
            <a:off x="1861193" y="8867694"/>
            <a:ext cx="16230601" cy="1"/>
          </a:xfrm>
          <a:prstGeom prst="line">
            <a:avLst/>
          </a:prstGeom>
          <a:ln>
            <a:solidFill>
              <a:srgbClr val="000000">
                <a:alpha val="9804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3" name="Servers"/>
          <p:cNvSpPr/>
          <p:nvPr/>
        </p:nvSpPr>
        <p:spPr>
          <a:xfrm>
            <a:off x="2416916" y="5525220"/>
            <a:ext cx="2909195" cy="647099"/>
          </a:xfrm>
          <a:prstGeom prst="rect">
            <a:avLst/>
          </a:prstGeom>
          <a:solidFill>
            <a:srgbClr val="000643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Servers</a:t>
            </a:r>
          </a:p>
        </p:txBody>
      </p:sp>
      <p:sp>
        <p:nvSpPr>
          <p:cNvPr id="124" name="Storage"/>
          <p:cNvSpPr/>
          <p:nvPr/>
        </p:nvSpPr>
        <p:spPr>
          <a:xfrm>
            <a:off x="2416916" y="6337331"/>
            <a:ext cx="2909195" cy="647099"/>
          </a:xfrm>
          <a:prstGeom prst="rect">
            <a:avLst/>
          </a:prstGeom>
          <a:solidFill>
            <a:srgbClr val="000643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Storage</a:t>
            </a:r>
          </a:p>
        </p:txBody>
      </p:sp>
      <p:sp>
        <p:nvSpPr>
          <p:cNvPr id="125" name="Networking"/>
          <p:cNvSpPr/>
          <p:nvPr/>
        </p:nvSpPr>
        <p:spPr>
          <a:xfrm>
            <a:off x="2416916" y="7149442"/>
            <a:ext cx="2909195" cy="647100"/>
          </a:xfrm>
          <a:prstGeom prst="rect">
            <a:avLst/>
          </a:prstGeom>
          <a:solidFill>
            <a:srgbClr val="000643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Networking</a:t>
            </a:r>
          </a:p>
        </p:txBody>
      </p:sp>
      <p:sp>
        <p:nvSpPr>
          <p:cNvPr id="126" name="Data Centers"/>
          <p:cNvSpPr/>
          <p:nvPr/>
        </p:nvSpPr>
        <p:spPr>
          <a:xfrm>
            <a:off x="2416916" y="7961553"/>
            <a:ext cx="2909195" cy="647100"/>
          </a:xfrm>
          <a:prstGeom prst="rect">
            <a:avLst/>
          </a:prstGeom>
          <a:solidFill>
            <a:srgbClr val="000643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Data Centers</a:t>
            </a:r>
          </a:p>
        </p:txBody>
      </p:sp>
      <p:sp>
        <p:nvSpPr>
          <p:cNvPr id="127" name="Virtualization"/>
          <p:cNvSpPr/>
          <p:nvPr/>
        </p:nvSpPr>
        <p:spPr>
          <a:xfrm>
            <a:off x="2416916" y="4713108"/>
            <a:ext cx="2909195" cy="647100"/>
          </a:xfrm>
          <a:prstGeom prst="rect">
            <a:avLst/>
          </a:prstGeom>
          <a:solidFill>
            <a:srgbClr val="000643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Virtualization</a:t>
            </a:r>
          </a:p>
        </p:txBody>
      </p:sp>
      <p:sp>
        <p:nvSpPr>
          <p:cNvPr id="128" name="Operating Systems"/>
          <p:cNvSpPr/>
          <p:nvPr/>
        </p:nvSpPr>
        <p:spPr>
          <a:xfrm>
            <a:off x="2416916" y="3900997"/>
            <a:ext cx="2909195" cy="647100"/>
          </a:xfrm>
          <a:prstGeom prst="rect">
            <a:avLst/>
          </a:prstGeom>
          <a:solidFill>
            <a:srgbClr val="000643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Operating Systems</a:t>
            </a:r>
          </a:p>
        </p:txBody>
      </p:sp>
      <p:sp>
        <p:nvSpPr>
          <p:cNvPr id="129" name="Databases"/>
          <p:cNvSpPr/>
          <p:nvPr/>
        </p:nvSpPr>
        <p:spPr>
          <a:xfrm>
            <a:off x="2416916" y="3088886"/>
            <a:ext cx="2909195" cy="647100"/>
          </a:xfrm>
          <a:prstGeom prst="rect">
            <a:avLst/>
          </a:prstGeom>
          <a:solidFill>
            <a:srgbClr val="000643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Databases</a:t>
            </a:r>
          </a:p>
        </p:txBody>
      </p:sp>
      <p:sp>
        <p:nvSpPr>
          <p:cNvPr id="130" name="Security"/>
          <p:cNvSpPr/>
          <p:nvPr/>
        </p:nvSpPr>
        <p:spPr>
          <a:xfrm>
            <a:off x="2416916" y="2276775"/>
            <a:ext cx="2909195" cy="647099"/>
          </a:xfrm>
          <a:prstGeom prst="rect">
            <a:avLst/>
          </a:prstGeom>
          <a:solidFill>
            <a:srgbClr val="000643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Security</a:t>
            </a:r>
          </a:p>
        </p:txBody>
      </p:sp>
      <p:sp>
        <p:nvSpPr>
          <p:cNvPr id="131" name="Applications"/>
          <p:cNvSpPr/>
          <p:nvPr/>
        </p:nvSpPr>
        <p:spPr>
          <a:xfrm>
            <a:off x="2416916" y="1464664"/>
            <a:ext cx="2909195" cy="647099"/>
          </a:xfrm>
          <a:prstGeom prst="rect">
            <a:avLst/>
          </a:prstGeom>
          <a:solidFill>
            <a:srgbClr val="000643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Applications</a:t>
            </a:r>
          </a:p>
        </p:txBody>
      </p:sp>
      <p:sp>
        <p:nvSpPr>
          <p:cNvPr id="132" name="Servers"/>
          <p:cNvSpPr/>
          <p:nvPr/>
        </p:nvSpPr>
        <p:spPr>
          <a:xfrm>
            <a:off x="5779898" y="5487799"/>
            <a:ext cx="2909195" cy="64709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Servers</a:t>
            </a:r>
          </a:p>
        </p:txBody>
      </p:sp>
      <p:sp>
        <p:nvSpPr>
          <p:cNvPr id="133" name="Storage"/>
          <p:cNvSpPr/>
          <p:nvPr/>
        </p:nvSpPr>
        <p:spPr>
          <a:xfrm>
            <a:off x="5779898" y="6299910"/>
            <a:ext cx="2909195" cy="64709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Storage</a:t>
            </a:r>
          </a:p>
        </p:txBody>
      </p:sp>
      <p:sp>
        <p:nvSpPr>
          <p:cNvPr id="134" name="Networking"/>
          <p:cNvSpPr/>
          <p:nvPr/>
        </p:nvSpPr>
        <p:spPr>
          <a:xfrm>
            <a:off x="5779898" y="7112021"/>
            <a:ext cx="2909195" cy="6471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Networking</a:t>
            </a:r>
          </a:p>
        </p:txBody>
      </p:sp>
      <p:sp>
        <p:nvSpPr>
          <p:cNvPr id="135" name="Data Centers"/>
          <p:cNvSpPr/>
          <p:nvPr/>
        </p:nvSpPr>
        <p:spPr>
          <a:xfrm>
            <a:off x="5779898" y="7924132"/>
            <a:ext cx="2909195" cy="6471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Data Centers</a:t>
            </a:r>
          </a:p>
        </p:txBody>
      </p:sp>
      <p:sp>
        <p:nvSpPr>
          <p:cNvPr id="136" name="Virtualization"/>
          <p:cNvSpPr/>
          <p:nvPr/>
        </p:nvSpPr>
        <p:spPr>
          <a:xfrm>
            <a:off x="5779898" y="4675687"/>
            <a:ext cx="2909195" cy="6471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Virtualization</a:t>
            </a:r>
          </a:p>
        </p:txBody>
      </p:sp>
      <p:sp>
        <p:nvSpPr>
          <p:cNvPr id="137" name="Operating Systems"/>
          <p:cNvSpPr/>
          <p:nvPr/>
        </p:nvSpPr>
        <p:spPr>
          <a:xfrm>
            <a:off x="5779898" y="3863576"/>
            <a:ext cx="2909195" cy="647100"/>
          </a:xfrm>
          <a:prstGeom prst="rect">
            <a:avLst/>
          </a:prstGeom>
          <a:solidFill>
            <a:srgbClr val="000643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Operating Systems</a:t>
            </a:r>
          </a:p>
        </p:txBody>
      </p:sp>
      <p:sp>
        <p:nvSpPr>
          <p:cNvPr id="138" name="Databases"/>
          <p:cNvSpPr/>
          <p:nvPr/>
        </p:nvSpPr>
        <p:spPr>
          <a:xfrm>
            <a:off x="5779898" y="3051465"/>
            <a:ext cx="2909195" cy="647099"/>
          </a:xfrm>
          <a:prstGeom prst="rect">
            <a:avLst/>
          </a:prstGeom>
          <a:solidFill>
            <a:srgbClr val="000643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Databases</a:t>
            </a:r>
          </a:p>
        </p:txBody>
      </p:sp>
      <p:sp>
        <p:nvSpPr>
          <p:cNvPr id="139" name="Security"/>
          <p:cNvSpPr/>
          <p:nvPr/>
        </p:nvSpPr>
        <p:spPr>
          <a:xfrm>
            <a:off x="5779898" y="2239354"/>
            <a:ext cx="2909195" cy="647099"/>
          </a:xfrm>
          <a:prstGeom prst="rect">
            <a:avLst/>
          </a:prstGeom>
          <a:solidFill>
            <a:srgbClr val="000643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Security</a:t>
            </a:r>
          </a:p>
        </p:txBody>
      </p:sp>
      <p:sp>
        <p:nvSpPr>
          <p:cNvPr id="140" name="Applications"/>
          <p:cNvSpPr/>
          <p:nvPr/>
        </p:nvSpPr>
        <p:spPr>
          <a:xfrm>
            <a:off x="5779898" y="1427242"/>
            <a:ext cx="2909195" cy="647100"/>
          </a:xfrm>
          <a:prstGeom prst="rect">
            <a:avLst/>
          </a:prstGeom>
          <a:solidFill>
            <a:srgbClr val="000643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Applications</a:t>
            </a:r>
          </a:p>
        </p:txBody>
      </p:sp>
      <p:sp>
        <p:nvSpPr>
          <p:cNvPr id="141" name="Servers"/>
          <p:cNvSpPr/>
          <p:nvPr/>
        </p:nvSpPr>
        <p:spPr>
          <a:xfrm>
            <a:off x="9142880" y="5506509"/>
            <a:ext cx="2909195" cy="6471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Servers</a:t>
            </a:r>
          </a:p>
        </p:txBody>
      </p:sp>
      <p:sp>
        <p:nvSpPr>
          <p:cNvPr id="142" name="Storage"/>
          <p:cNvSpPr/>
          <p:nvPr/>
        </p:nvSpPr>
        <p:spPr>
          <a:xfrm>
            <a:off x="9142880" y="6318620"/>
            <a:ext cx="2909195" cy="6471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Storage</a:t>
            </a:r>
          </a:p>
        </p:txBody>
      </p:sp>
      <p:sp>
        <p:nvSpPr>
          <p:cNvPr id="143" name="Networking"/>
          <p:cNvSpPr/>
          <p:nvPr/>
        </p:nvSpPr>
        <p:spPr>
          <a:xfrm>
            <a:off x="9142880" y="7130732"/>
            <a:ext cx="2909195" cy="64709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Networking</a:t>
            </a:r>
          </a:p>
        </p:txBody>
      </p:sp>
      <p:sp>
        <p:nvSpPr>
          <p:cNvPr id="144" name="Data Centers"/>
          <p:cNvSpPr/>
          <p:nvPr/>
        </p:nvSpPr>
        <p:spPr>
          <a:xfrm>
            <a:off x="9142880" y="7942843"/>
            <a:ext cx="2909195" cy="64709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Data Centers</a:t>
            </a:r>
          </a:p>
        </p:txBody>
      </p:sp>
      <p:sp>
        <p:nvSpPr>
          <p:cNvPr id="145" name="Virtualization"/>
          <p:cNvSpPr/>
          <p:nvPr/>
        </p:nvSpPr>
        <p:spPr>
          <a:xfrm>
            <a:off x="9142880" y="4694398"/>
            <a:ext cx="2909195" cy="64709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Virtualization</a:t>
            </a:r>
          </a:p>
        </p:txBody>
      </p:sp>
      <p:sp>
        <p:nvSpPr>
          <p:cNvPr id="146" name="Operating Systems"/>
          <p:cNvSpPr/>
          <p:nvPr/>
        </p:nvSpPr>
        <p:spPr>
          <a:xfrm>
            <a:off x="9142880" y="3882287"/>
            <a:ext cx="2909195" cy="64709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Operating Systems</a:t>
            </a:r>
          </a:p>
        </p:txBody>
      </p:sp>
      <p:sp>
        <p:nvSpPr>
          <p:cNvPr id="147" name="Databases"/>
          <p:cNvSpPr/>
          <p:nvPr/>
        </p:nvSpPr>
        <p:spPr>
          <a:xfrm>
            <a:off x="9142880" y="3070175"/>
            <a:ext cx="2909195" cy="6471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Databases</a:t>
            </a:r>
          </a:p>
        </p:txBody>
      </p:sp>
      <p:sp>
        <p:nvSpPr>
          <p:cNvPr id="148" name="Security"/>
          <p:cNvSpPr/>
          <p:nvPr/>
        </p:nvSpPr>
        <p:spPr>
          <a:xfrm>
            <a:off x="9142880" y="2258064"/>
            <a:ext cx="2909195" cy="6471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Security</a:t>
            </a:r>
          </a:p>
        </p:txBody>
      </p:sp>
      <p:sp>
        <p:nvSpPr>
          <p:cNvPr id="149" name="Applications"/>
          <p:cNvSpPr/>
          <p:nvPr/>
        </p:nvSpPr>
        <p:spPr>
          <a:xfrm>
            <a:off x="9142880" y="1408532"/>
            <a:ext cx="2909195" cy="647099"/>
          </a:xfrm>
          <a:prstGeom prst="rect">
            <a:avLst/>
          </a:prstGeom>
          <a:solidFill>
            <a:srgbClr val="000643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Applications</a:t>
            </a:r>
          </a:p>
        </p:txBody>
      </p:sp>
      <p:sp>
        <p:nvSpPr>
          <p:cNvPr id="150" name="Servers"/>
          <p:cNvSpPr/>
          <p:nvPr/>
        </p:nvSpPr>
        <p:spPr>
          <a:xfrm>
            <a:off x="12505863" y="5469088"/>
            <a:ext cx="2909195" cy="64709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Servers</a:t>
            </a:r>
          </a:p>
        </p:txBody>
      </p:sp>
      <p:sp>
        <p:nvSpPr>
          <p:cNvPr id="151" name="Storage"/>
          <p:cNvSpPr/>
          <p:nvPr/>
        </p:nvSpPr>
        <p:spPr>
          <a:xfrm>
            <a:off x="12505863" y="6281199"/>
            <a:ext cx="2909195" cy="64709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Storage</a:t>
            </a:r>
          </a:p>
        </p:txBody>
      </p:sp>
      <p:sp>
        <p:nvSpPr>
          <p:cNvPr id="152" name="Networking"/>
          <p:cNvSpPr/>
          <p:nvPr/>
        </p:nvSpPr>
        <p:spPr>
          <a:xfrm>
            <a:off x="12505863" y="7093311"/>
            <a:ext cx="2909195" cy="64709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Networking</a:t>
            </a:r>
          </a:p>
        </p:txBody>
      </p:sp>
      <p:sp>
        <p:nvSpPr>
          <p:cNvPr id="153" name="Data Centers"/>
          <p:cNvSpPr/>
          <p:nvPr/>
        </p:nvSpPr>
        <p:spPr>
          <a:xfrm>
            <a:off x="12505863" y="7905422"/>
            <a:ext cx="2909195" cy="64709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Data Centers</a:t>
            </a:r>
          </a:p>
        </p:txBody>
      </p:sp>
      <p:sp>
        <p:nvSpPr>
          <p:cNvPr id="154" name="Virtualization"/>
          <p:cNvSpPr/>
          <p:nvPr/>
        </p:nvSpPr>
        <p:spPr>
          <a:xfrm>
            <a:off x="12505863" y="4656976"/>
            <a:ext cx="2909195" cy="6471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Virtualization</a:t>
            </a:r>
          </a:p>
        </p:txBody>
      </p:sp>
      <p:sp>
        <p:nvSpPr>
          <p:cNvPr id="155" name="Operating Systems"/>
          <p:cNvSpPr/>
          <p:nvPr/>
        </p:nvSpPr>
        <p:spPr>
          <a:xfrm>
            <a:off x="12505863" y="3844865"/>
            <a:ext cx="2909195" cy="6471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Operating Systems</a:t>
            </a:r>
          </a:p>
        </p:txBody>
      </p:sp>
      <p:sp>
        <p:nvSpPr>
          <p:cNvPr id="156" name="Databases"/>
          <p:cNvSpPr/>
          <p:nvPr/>
        </p:nvSpPr>
        <p:spPr>
          <a:xfrm>
            <a:off x="12505863" y="3032754"/>
            <a:ext cx="2909195" cy="6471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Databases</a:t>
            </a:r>
          </a:p>
        </p:txBody>
      </p:sp>
      <p:sp>
        <p:nvSpPr>
          <p:cNvPr id="157" name="Security"/>
          <p:cNvSpPr/>
          <p:nvPr/>
        </p:nvSpPr>
        <p:spPr>
          <a:xfrm>
            <a:off x="12505863" y="2220643"/>
            <a:ext cx="2909195" cy="6471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Security</a:t>
            </a:r>
          </a:p>
        </p:txBody>
      </p:sp>
      <p:sp>
        <p:nvSpPr>
          <p:cNvPr id="158" name="Applications"/>
          <p:cNvSpPr/>
          <p:nvPr/>
        </p:nvSpPr>
        <p:spPr>
          <a:xfrm>
            <a:off x="12505863" y="1408532"/>
            <a:ext cx="2909195" cy="647099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Applications</a:t>
            </a:r>
          </a:p>
        </p:txBody>
      </p:sp>
      <p:sp>
        <p:nvSpPr>
          <p:cNvPr id="159" name="On-Premises"/>
          <p:cNvSpPr txBox="1"/>
          <p:nvPr/>
        </p:nvSpPr>
        <p:spPr>
          <a:xfrm>
            <a:off x="2371221" y="733925"/>
            <a:ext cx="293459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300"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On-Premises</a:t>
            </a:r>
          </a:p>
        </p:txBody>
      </p:sp>
      <p:sp>
        <p:nvSpPr>
          <p:cNvPr id="160" name="IaaS"/>
          <p:cNvSpPr txBox="1"/>
          <p:nvPr/>
        </p:nvSpPr>
        <p:spPr>
          <a:xfrm>
            <a:off x="5767198" y="733925"/>
            <a:ext cx="293459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300"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IaaS</a:t>
            </a:r>
          </a:p>
        </p:txBody>
      </p:sp>
      <p:sp>
        <p:nvSpPr>
          <p:cNvPr id="161" name="PaaS"/>
          <p:cNvSpPr txBox="1"/>
          <p:nvPr/>
        </p:nvSpPr>
        <p:spPr>
          <a:xfrm>
            <a:off x="9130180" y="733925"/>
            <a:ext cx="293459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300"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PaaS</a:t>
            </a:r>
          </a:p>
        </p:txBody>
      </p:sp>
      <p:sp>
        <p:nvSpPr>
          <p:cNvPr id="162" name="SaaS"/>
          <p:cNvSpPr txBox="1"/>
          <p:nvPr/>
        </p:nvSpPr>
        <p:spPr>
          <a:xfrm>
            <a:off x="12493163" y="733925"/>
            <a:ext cx="293459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300"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SaaS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AutoShape 12"/>
          <p:cNvSpPr/>
          <p:nvPr/>
        </p:nvSpPr>
        <p:spPr>
          <a:xfrm>
            <a:off x="1028700" y="9011957"/>
            <a:ext cx="16230600" cy="1"/>
          </a:xfrm>
          <a:prstGeom prst="line">
            <a:avLst/>
          </a:prstGeom>
          <a:ln>
            <a:solidFill>
              <a:srgbClr val="000000">
                <a:alpha val="9804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71" name="TextBox 21"/>
          <p:cNvSpPr txBox="1"/>
          <p:nvPr/>
        </p:nvSpPr>
        <p:spPr>
          <a:xfrm>
            <a:off x="1028700" y="1019175"/>
            <a:ext cx="16230600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SCD Threads</a:t>
            </a:r>
          </a:p>
        </p:txBody>
      </p:sp>
      <p:sp>
        <p:nvSpPr>
          <p:cNvPr id="472" name="TextBox 30"/>
          <p:cNvSpPr txBox="1"/>
          <p:nvPr/>
        </p:nvSpPr>
        <p:spPr>
          <a:xfrm>
            <a:off x="1043732" y="2803113"/>
            <a:ext cx="15788342" cy="807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Serve a definire il numero di thread per da dedicare a SCD.  Aumentando il numero di thread si velocizza il tempo di deploy.</a:t>
            </a:r>
          </a:p>
        </p:txBody>
      </p:sp>
      <p:sp>
        <p:nvSpPr>
          <p:cNvPr id="473" name="TextBox 3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sp>
        <p:nvSpPr>
          <p:cNvPr id="474" name="stage:…"/>
          <p:cNvSpPr txBox="1"/>
          <p:nvPr/>
        </p:nvSpPr>
        <p:spPr>
          <a:xfrm>
            <a:off x="6991053" y="4377984"/>
            <a:ext cx="3434623" cy="2225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t>stage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</a:t>
            </a:r>
            <a:r>
              <a:t>deploy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</a:t>
            </a:r>
            <a:r>
              <a:t>SCD_THREADS</a:t>
            </a:r>
            <a:r>
              <a:rPr>
                <a:solidFill>
                  <a:srgbClr val="505050"/>
                </a:solidFill>
              </a:rPr>
              <a:t>: </a:t>
            </a:r>
            <a:r>
              <a:rPr>
                <a:solidFill>
                  <a:srgbClr val="098279"/>
                </a:solidFill>
              </a:rPr>
              <a:t>2</a:t>
            </a:r>
            <a:endParaRPr>
              <a:solidFill>
                <a:srgbClr val="505050"/>
              </a:solidFill>
            </a:endParaRP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505050"/>
              </a:solidFill>
            </a:endParaRPr>
          </a:p>
          <a:p>
            <a:pPr>
              <a:defRPr sz="2300"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50505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AutoShape 12"/>
          <p:cNvSpPr/>
          <p:nvPr/>
        </p:nvSpPr>
        <p:spPr>
          <a:xfrm>
            <a:off x="1028700" y="9011957"/>
            <a:ext cx="16230600" cy="1"/>
          </a:xfrm>
          <a:prstGeom prst="line">
            <a:avLst/>
          </a:prstGeom>
          <a:ln>
            <a:solidFill>
              <a:srgbClr val="000000">
                <a:alpha val="9804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79" name="TextBox 21"/>
          <p:cNvSpPr txBox="1"/>
          <p:nvPr/>
        </p:nvSpPr>
        <p:spPr>
          <a:xfrm>
            <a:off x="1028700" y="1019175"/>
            <a:ext cx="16230600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Warm up pages</a:t>
            </a:r>
          </a:p>
        </p:txBody>
      </p:sp>
      <p:sp>
        <p:nvSpPr>
          <p:cNvPr id="480" name="TextBox 30"/>
          <p:cNvSpPr txBox="1"/>
          <p:nvPr/>
        </p:nvSpPr>
        <p:spPr>
          <a:xfrm>
            <a:off x="1043732" y="2803113"/>
            <a:ext cx="15788342" cy="40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200"/>
              </a:lnSpc>
              <a:defRPr spc="-134" sz="26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Lista di pagine da caricare al momento del post-deploy in modo da eseguire il preload della cache.</a:t>
            </a:r>
          </a:p>
        </p:txBody>
      </p:sp>
      <p:sp>
        <p:nvSpPr>
          <p:cNvPr id="481" name="TextBox 3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sp>
        <p:nvSpPr>
          <p:cNvPr id="482" name="stage:…"/>
          <p:cNvSpPr txBox="1"/>
          <p:nvPr/>
        </p:nvSpPr>
        <p:spPr>
          <a:xfrm>
            <a:off x="1056180" y="4177669"/>
            <a:ext cx="3457487" cy="34264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stage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</a:t>
            </a:r>
            <a:r>
              <a:t>post-deploy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</a:t>
            </a:r>
            <a:r>
              <a:t>WARM_UP_PAGES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  - </a:t>
            </a:r>
            <a:r>
              <a:t>"index.php"</a:t>
            </a: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505050"/>
              </a:solidFill>
            </a:endParaRPr>
          </a:p>
        </p:txBody>
      </p:sp>
      <p:sp>
        <p:nvSpPr>
          <p:cNvPr id="483" name="Pagine singole"/>
          <p:cNvSpPr txBox="1"/>
          <p:nvPr/>
        </p:nvSpPr>
        <p:spPr>
          <a:xfrm>
            <a:off x="1033955" y="3792173"/>
            <a:ext cx="1834634" cy="382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Pagine singole</a:t>
            </a:r>
          </a:p>
        </p:txBody>
      </p:sp>
      <p:sp>
        <p:nvSpPr>
          <p:cNvPr id="484" name="stage:…"/>
          <p:cNvSpPr txBox="1"/>
          <p:nvPr/>
        </p:nvSpPr>
        <p:spPr>
          <a:xfrm>
            <a:off x="4869538" y="4177669"/>
            <a:ext cx="5972496" cy="38557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stage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</a:t>
            </a:r>
            <a:r>
              <a:t>post-deploy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</a:t>
            </a:r>
            <a:r>
              <a:t>WARM_UP_PAGES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  - </a:t>
            </a:r>
            <a:r>
              <a:t>'http://example1.com/test'</a:t>
            </a: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  - </a:t>
            </a:r>
            <a:r>
              <a:t>'http://example2.com/test'</a:t>
            </a: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505050"/>
              </a:solidFill>
            </a:endParaRPr>
          </a:p>
        </p:txBody>
      </p:sp>
      <p:sp>
        <p:nvSpPr>
          <p:cNvPr id="485" name="Domini multipli"/>
          <p:cNvSpPr txBox="1"/>
          <p:nvPr/>
        </p:nvSpPr>
        <p:spPr>
          <a:xfrm>
            <a:off x="4860739" y="3792173"/>
            <a:ext cx="1988529" cy="382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Domini multipli</a:t>
            </a:r>
          </a:p>
        </p:txBody>
      </p:sp>
      <p:sp>
        <p:nvSpPr>
          <p:cNvPr id="486" name="stage:…"/>
          <p:cNvSpPr txBox="1"/>
          <p:nvPr/>
        </p:nvSpPr>
        <p:spPr>
          <a:xfrm>
            <a:off x="10595726" y="4062499"/>
            <a:ext cx="6643166" cy="64312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t>stage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</a:t>
            </a:r>
            <a:r>
              <a:t>post-deploy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</a:t>
            </a:r>
            <a:r>
              <a:t>WARM_UP_PAGES</a:t>
            </a:r>
            <a:r>
              <a:rPr>
                <a:solidFill>
                  <a:srgbClr val="505050"/>
                </a:solidFill>
              </a:rPr>
              <a:t>:</a:t>
            </a: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  - </a:t>
            </a:r>
            <a:r>
              <a:t>"category:*:1"</a:t>
            </a: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  - </a:t>
            </a:r>
            <a:r>
              <a:t>"category:*:store1|store2"</a:t>
            </a: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  - </a:t>
            </a:r>
            <a:r>
              <a:t>"category:cars:store_en"</a:t>
            </a: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  - </a:t>
            </a:r>
            <a:r>
              <a:t>"cms-page:contact:*"</a:t>
            </a: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  - </a:t>
            </a:r>
            <a:r>
              <a:t>"cms-page:contact:1|2"</a:t>
            </a: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  - </a:t>
            </a:r>
            <a:r>
              <a:t>"category:|car_.*?</a:t>
            </a:r>
            <a:r>
              <a:rPr>
                <a:solidFill>
                  <a:srgbClr val="CB4B16"/>
                </a:solidFill>
              </a:rPr>
              <a:t>\\</a:t>
            </a:r>
            <a:r>
              <a:t>.html$|:2"</a:t>
            </a: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505050"/>
                </a:solidFill>
              </a:rPr>
              <a:t>      - </a:t>
            </a:r>
            <a:r>
              <a:t>"category:|tires_.*|:store_gb"</a:t>
            </a: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505050"/>
              </a:solidFill>
            </a:endParaRPr>
          </a:p>
          <a:p>
            <a:pPr>
              <a:lnSpc>
                <a:spcPct val="130000"/>
              </a:lnSpc>
              <a:defRPr sz="2200">
                <a:latin typeface="Courier"/>
                <a:ea typeface="Courier"/>
                <a:cs typeface="Courier"/>
                <a:sym typeface="Courier"/>
              </a:defRPr>
            </a:pPr>
            <a:endParaRPr>
              <a:solidFill>
                <a:srgbClr val="505050"/>
              </a:solidFill>
            </a:endParaRPr>
          </a:p>
        </p:txBody>
      </p:sp>
      <p:sp>
        <p:nvSpPr>
          <p:cNvPr id="487" name="Expression pattern"/>
          <p:cNvSpPr txBox="1"/>
          <p:nvPr/>
        </p:nvSpPr>
        <p:spPr>
          <a:xfrm>
            <a:off x="10600356" y="3677003"/>
            <a:ext cx="2371196" cy="382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300"/>
            </a:lvl1pPr>
          </a:lstStyle>
          <a:p>
            <a:pPr/>
            <a:r>
              <a:t>Expression pattern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AutoShape 12"/>
          <p:cNvSpPr/>
          <p:nvPr/>
        </p:nvSpPr>
        <p:spPr>
          <a:xfrm>
            <a:off x="1028700" y="9011957"/>
            <a:ext cx="16230600" cy="1"/>
          </a:xfrm>
          <a:prstGeom prst="line">
            <a:avLst/>
          </a:prstGeom>
          <a:ln>
            <a:solidFill>
              <a:srgbClr val="000000">
                <a:alpha val="9804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92" name="TextBox 21"/>
          <p:cNvSpPr txBox="1"/>
          <p:nvPr/>
        </p:nvSpPr>
        <p:spPr>
          <a:xfrm>
            <a:off x="1028700" y="1019175"/>
            <a:ext cx="16230600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Riferimenti</a:t>
            </a:r>
          </a:p>
        </p:txBody>
      </p:sp>
      <p:sp>
        <p:nvSpPr>
          <p:cNvPr id="493" name="TextBox 3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sp>
        <p:nvSpPr>
          <p:cNvPr id="494" name="Email: devid@cooder.it"/>
          <p:cNvSpPr txBox="1"/>
          <p:nvPr/>
        </p:nvSpPr>
        <p:spPr>
          <a:xfrm>
            <a:off x="1033955" y="3311969"/>
            <a:ext cx="2848284" cy="382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300"/>
            </a:pPr>
            <a:r>
              <a:t>Email: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devid@cooder.it</a:t>
            </a:r>
          </a:p>
        </p:txBody>
      </p:sp>
      <p:sp>
        <p:nvSpPr>
          <p:cNvPr id="495" name="Sito web: https://www.cooder.it"/>
          <p:cNvSpPr txBox="1"/>
          <p:nvPr/>
        </p:nvSpPr>
        <p:spPr>
          <a:xfrm>
            <a:off x="1047383" y="2962859"/>
            <a:ext cx="3904864" cy="382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300"/>
            </a:pPr>
            <a:r>
              <a:t>Sito web: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https://www.cooder.it</a:t>
            </a:r>
          </a:p>
        </p:txBody>
      </p:sp>
      <p:sp>
        <p:nvSpPr>
          <p:cNvPr id="496" name="Documentazione: https://devdocs.magento.com/cloud/bk-cloud.html"/>
          <p:cNvSpPr txBox="1"/>
          <p:nvPr/>
        </p:nvSpPr>
        <p:spPr>
          <a:xfrm>
            <a:off x="1020528" y="4093177"/>
            <a:ext cx="8362242" cy="382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300"/>
            </a:pPr>
            <a:r>
              <a:t>Documentazione: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6" invalidUrl="" action="" tgtFrame="" tooltip="" history="1" highlightClick="0" endSnd="0"/>
              </a:rPr>
              <a:t>https://devdocs.magento.com/cloud/bk-cloud.html</a:t>
            </a:r>
          </a:p>
        </p:txBody>
      </p:sp>
      <p:sp>
        <p:nvSpPr>
          <p:cNvPr id="497" name="Documentazione (ottimizzazione deploy): https://devdocs.magento.com/cloud/deploy/optimize-cloud-deployment.html"/>
          <p:cNvSpPr txBox="1"/>
          <p:nvPr/>
        </p:nvSpPr>
        <p:spPr>
          <a:xfrm>
            <a:off x="1020528" y="4482569"/>
            <a:ext cx="14372399" cy="382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300"/>
            </a:pPr>
            <a:r>
              <a:t>Documentazione (ottimizzazione deploy):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 invalidUrl="" action="" tgtFrame="" tooltip="" history="1" highlightClick="0" endSnd="0"/>
              </a:rPr>
              <a:t>https://devdocs.magento.com/cloud/deploy/optimize-cloud-deployment.html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3251" y="7193043"/>
            <a:ext cx="1267160" cy="2478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rcRect l="6931" t="0" r="0" b="0"/>
          <a:stretch>
            <a:fillRect/>
          </a:stretch>
        </p:blipFill>
        <p:spPr>
          <a:xfrm>
            <a:off x="1028699" y="7054005"/>
            <a:ext cx="1371402" cy="450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rcRect l="938" t="0" r="0" b="0"/>
          <a:stretch>
            <a:fillRect/>
          </a:stretch>
        </p:blipFill>
        <p:spPr>
          <a:xfrm>
            <a:off x="1028700" y="7597303"/>
            <a:ext cx="5091334" cy="1156408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TextBox 5"/>
          <p:cNvSpPr txBox="1"/>
          <p:nvPr/>
        </p:nvSpPr>
        <p:spPr>
          <a:xfrm>
            <a:off x="1028700" y="8964307"/>
            <a:ext cx="4131517" cy="28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300"/>
              </a:lnSpc>
              <a:defRPr spc="-32" sz="1700">
                <a:solidFill>
                  <a:srgbClr val="F7F4FA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10 e 11 giugno 2021 - Virtual Conference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extBox 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pic>
        <p:nvPicPr>
          <p:cNvPr id="16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AutoShape 6"/>
          <p:cNvSpPr/>
          <p:nvPr/>
        </p:nvSpPr>
        <p:spPr>
          <a:xfrm>
            <a:off x="1861193" y="8867694"/>
            <a:ext cx="16230601" cy="1"/>
          </a:xfrm>
          <a:prstGeom prst="line">
            <a:avLst/>
          </a:prstGeom>
          <a:ln>
            <a:solidFill>
              <a:srgbClr val="000000">
                <a:alpha val="9804"/>
              </a:srgbClr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8" name="Managed by Magento"/>
          <p:cNvSpPr/>
          <p:nvPr/>
        </p:nvSpPr>
        <p:spPr>
          <a:xfrm>
            <a:off x="4440524" y="2373557"/>
            <a:ext cx="2960006" cy="1270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Managed by Magento</a:t>
            </a:r>
          </a:p>
        </p:txBody>
      </p:sp>
      <p:sp>
        <p:nvSpPr>
          <p:cNvPr id="169" name="Managed by Merchant"/>
          <p:cNvSpPr/>
          <p:nvPr/>
        </p:nvSpPr>
        <p:spPr>
          <a:xfrm>
            <a:off x="4440524" y="4978455"/>
            <a:ext cx="2960006" cy="1270001"/>
          </a:xfrm>
          <a:prstGeom prst="rect">
            <a:avLst/>
          </a:prstGeom>
          <a:solidFill>
            <a:srgbClr val="00064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Managed by Merchant</a:t>
            </a:r>
          </a:p>
        </p:txBody>
      </p:sp>
      <p:sp>
        <p:nvSpPr>
          <p:cNvPr id="170" name="Cloud Security"/>
          <p:cNvSpPr/>
          <p:nvPr/>
        </p:nvSpPr>
        <p:spPr>
          <a:xfrm>
            <a:off x="9804175" y="1144398"/>
            <a:ext cx="5632986" cy="1270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500"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Cloud Security</a:t>
            </a:r>
          </a:p>
        </p:txBody>
      </p:sp>
      <p:sp>
        <p:nvSpPr>
          <p:cNvPr id="171" name="Customizations, Extensions, Patches, Updates"/>
          <p:cNvSpPr/>
          <p:nvPr/>
        </p:nvSpPr>
        <p:spPr>
          <a:xfrm>
            <a:off x="9804175" y="2667839"/>
            <a:ext cx="5632986" cy="1270001"/>
          </a:xfrm>
          <a:prstGeom prst="rect">
            <a:avLst/>
          </a:prstGeom>
          <a:solidFill>
            <a:srgbClr val="000643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5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Customizations, Extensions, Patches, Updates</a:t>
            </a:r>
          </a:p>
        </p:txBody>
      </p:sp>
      <p:sp>
        <p:nvSpPr>
          <p:cNvPr id="172" name="Magento Core"/>
          <p:cNvSpPr/>
          <p:nvPr/>
        </p:nvSpPr>
        <p:spPr>
          <a:xfrm>
            <a:off x="9804175" y="4191279"/>
            <a:ext cx="5632986" cy="1270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500"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Magento Core</a:t>
            </a:r>
          </a:p>
        </p:txBody>
      </p:sp>
      <p:sp>
        <p:nvSpPr>
          <p:cNvPr id="173" name="Services (Nginx, MySQL, ElasticSearch, etc..)"/>
          <p:cNvSpPr/>
          <p:nvPr/>
        </p:nvSpPr>
        <p:spPr>
          <a:xfrm>
            <a:off x="9804175" y="5692834"/>
            <a:ext cx="5632986" cy="1270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500"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Services (Nginx, MySQL, ElasticSearch, etc..)</a:t>
            </a:r>
          </a:p>
        </p:txBody>
      </p:sp>
      <p:sp>
        <p:nvSpPr>
          <p:cNvPr id="174" name="Servers"/>
          <p:cNvSpPr/>
          <p:nvPr/>
        </p:nvSpPr>
        <p:spPr>
          <a:xfrm>
            <a:off x="9804175" y="7194388"/>
            <a:ext cx="5632986" cy="127000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2500">
                <a:latin typeface="Inter"/>
                <a:ea typeface="Inter"/>
                <a:cs typeface="Inter"/>
                <a:sym typeface="Inter"/>
              </a:defRPr>
            </a:lvl1pPr>
          </a:lstStyle>
          <a:p>
            <a:pPr/>
            <a:r>
              <a:t>Servers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Box 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pic>
        <p:nvPicPr>
          <p:cNvPr id="17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6qa80ct-HF-AoKvIYjf864YxHnWG-RVPfEG6lay-j4vN3VFocy9MhBVCqeqGpzrVU4iVD2XosCMcku55lcmngf5J8emXCS8eybeM2yqAGvlLmf3i89YW0T98C-6W-T1D5j41PgNZTa4.png" descr="6qa80ct-HF-AoKvIYjf864YxHnWG-RVPfEG6lay-j4vN3VFocy9MhBVCqeqGpzrVU4iVD2XosCMcku55lcmngf5J8emXCS8eybeM2yqAGvlLmf3i89YW0T98C-6W-T1D5j41PgNZTa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38600" y="558800"/>
            <a:ext cx="9249527" cy="83061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extBox 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pic>
        <p:nvPicPr>
          <p:cNvPr id="18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cloud_stack-diagram.png" descr="cloud_stack-diagr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22925" y="459237"/>
            <a:ext cx="6842150" cy="89951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extBox 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pic>
        <p:nvPicPr>
          <p:cNvPr id="18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Freccia"/>
          <p:cNvSpPr/>
          <p:nvPr/>
        </p:nvSpPr>
        <p:spPr>
          <a:xfrm>
            <a:off x="1083696" y="3555160"/>
            <a:ext cx="2797200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90" name="Freccia"/>
          <p:cNvSpPr/>
          <p:nvPr/>
        </p:nvSpPr>
        <p:spPr>
          <a:xfrm>
            <a:off x="5212035" y="3555160"/>
            <a:ext cx="2797200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91" name="Freccia"/>
          <p:cNvSpPr/>
          <p:nvPr/>
        </p:nvSpPr>
        <p:spPr>
          <a:xfrm>
            <a:off x="9340374" y="3568587"/>
            <a:ext cx="2797200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92" name="Freccia"/>
          <p:cNvSpPr/>
          <p:nvPr/>
        </p:nvSpPr>
        <p:spPr>
          <a:xfrm>
            <a:off x="13295276" y="3555160"/>
            <a:ext cx="27972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93" name="Local…"/>
          <p:cNvSpPr txBox="1"/>
          <p:nvPr/>
        </p:nvSpPr>
        <p:spPr>
          <a:xfrm>
            <a:off x="1087665" y="5232075"/>
            <a:ext cx="2822600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500">
                <a:latin typeface="Inter"/>
                <a:ea typeface="Inter"/>
                <a:cs typeface="Inter"/>
                <a:sym typeface="Inter"/>
              </a:defRPr>
            </a:pPr>
            <a:r>
              <a:t>Local</a:t>
            </a:r>
          </a:p>
          <a:p>
            <a:pPr>
              <a:defRPr b="1" sz="2500">
                <a:latin typeface="Inter"/>
                <a:ea typeface="Inter"/>
                <a:cs typeface="Inter"/>
                <a:sym typeface="Inter"/>
              </a:defRPr>
            </a:pPr>
          </a:p>
          <a:p>
            <a:pPr>
              <a:defRPr>
                <a:latin typeface="Inter"/>
                <a:ea typeface="Inter"/>
                <a:cs typeface="Inter"/>
                <a:sym typeface="Inter"/>
              </a:defRPr>
            </a:pPr>
            <a:r>
              <a:t>Development Integration Environment. Use Magento Cloud Tools to build a project and test changes</a:t>
            </a:r>
          </a:p>
        </p:txBody>
      </p:sp>
      <p:sp>
        <p:nvSpPr>
          <p:cNvPr id="194" name="Integration…"/>
          <p:cNvSpPr txBox="1"/>
          <p:nvPr/>
        </p:nvSpPr>
        <p:spPr>
          <a:xfrm>
            <a:off x="5199335" y="5232075"/>
            <a:ext cx="2822600" cy="197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500">
                <a:latin typeface="Inter"/>
                <a:ea typeface="Inter"/>
                <a:cs typeface="Inter"/>
                <a:sym typeface="Inter"/>
              </a:defRPr>
            </a:pPr>
            <a:r>
              <a:t>Integration</a:t>
            </a:r>
          </a:p>
          <a:p>
            <a:pPr>
              <a:defRPr b="1" sz="2500">
                <a:latin typeface="Inter"/>
                <a:ea typeface="Inter"/>
                <a:cs typeface="Inter"/>
                <a:sym typeface="Inter"/>
              </a:defRPr>
            </a:pPr>
          </a:p>
          <a:p>
            <a:pPr>
              <a:defRPr>
                <a:latin typeface="Inter"/>
                <a:ea typeface="Inter"/>
                <a:cs typeface="Inter"/>
                <a:sym typeface="Inter"/>
              </a:defRPr>
            </a:pPr>
            <a:r>
              <a:t>Test all changes on integration branch before promoting changes to the staging environment</a:t>
            </a:r>
          </a:p>
        </p:txBody>
      </p:sp>
      <p:sp>
        <p:nvSpPr>
          <p:cNvPr id="195" name="Staging…"/>
          <p:cNvSpPr txBox="1"/>
          <p:nvPr/>
        </p:nvSpPr>
        <p:spPr>
          <a:xfrm>
            <a:off x="9327674" y="5245502"/>
            <a:ext cx="2822600" cy="225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500">
                <a:latin typeface="Inter"/>
                <a:ea typeface="Inter"/>
                <a:cs typeface="Inter"/>
                <a:sym typeface="Inter"/>
              </a:defRPr>
            </a:pPr>
            <a:r>
              <a:t>Staging</a:t>
            </a:r>
          </a:p>
          <a:p>
            <a:pPr>
              <a:defRPr b="1" sz="2500">
                <a:latin typeface="Inter"/>
                <a:ea typeface="Inter"/>
                <a:cs typeface="Inter"/>
                <a:sym typeface="Inter"/>
              </a:defRPr>
            </a:pPr>
          </a:p>
          <a:p>
            <a:pPr>
              <a:defRPr>
                <a:latin typeface="Inter"/>
                <a:ea typeface="Inter"/>
                <a:cs typeface="Inter"/>
                <a:sym typeface="Inter"/>
              </a:defRPr>
            </a:pPr>
            <a:r>
              <a:t>Pre-production environment with all services and settings as close to the production environment as possible</a:t>
            </a:r>
          </a:p>
        </p:txBody>
      </p:sp>
      <p:sp>
        <p:nvSpPr>
          <p:cNvPr id="196" name="Production…"/>
          <p:cNvSpPr txBox="1"/>
          <p:nvPr/>
        </p:nvSpPr>
        <p:spPr>
          <a:xfrm>
            <a:off x="13282576" y="5232075"/>
            <a:ext cx="2822601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500">
                <a:latin typeface="Inter"/>
                <a:ea typeface="Inter"/>
                <a:cs typeface="Inter"/>
                <a:sym typeface="Inter"/>
              </a:defRPr>
            </a:pPr>
            <a:r>
              <a:t>Production</a:t>
            </a:r>
          </a:p>
          <a:p>
            <a:pPr>
              <a:defRPr b="1" sz="2500">
                <a:latin typeface="Inter"/>
                <a:ea typeface="Inter"/>
                <a:cs typeface="Inter"/>
                <a:sym typeface="Inter"/>
              </a:defRPr>
            </a:pPr>
          </a:p>
          <a:p>
            <a:pPr>
              <a:defRPr>
                <a:latin typeface="Inter"/>
                <a:ea typeface="Inter"/>
                <a:cs typeface="Inter"/>
                <a:sym typeface="Inter"/>
              </a:defRPr>
            </a:pPr>
            <a:r>
              <a:t>Runs your public-facing Magento single site and multisite storefront</a:t>
            </a:r>
          </a:p>
        </p:txBody>
      </p:sp>
      <p:sp>
        <p:nvSpPr>
          <p:cNvPr id="197" name="TextBox 21"/>
          <p:cNvSpPr txBox="1"/>
          <p:nvPr/>
        </p:nvSpPr>
        <p:spPr>
          <a:xfrm>
            <a:off x="1028700" y="1019175"/>
            <a:ext cx="16230600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Flusso di sviluppo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TextBox 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pic>
        <p:nvPicPr>
          <p:cNvPr id="20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cloud_pro-dev-workflow.png" descr="cloud_pro-dev-workflow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90611" y="830933"/>
            <a:ext cx="8534511" cy="8224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6638" y="9258300"/>
            <a:ext cx="2390212" cy="73127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extBox 4"/>
          <p:cNvSpPr txBox="1"/>
          <p:nvPr/>
        </p:nvSpPr>
        <p:spPr>
          <a:xfrm>
            <a:off x="1028699" y="9529485"/>
            <a:ext cx="13445060" cy="252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2000"/>
              </a:lnSpc>
              <a:defRPr spc="-89" sz="1700">
                <a:solidFill>
                  <a:srgbClr val="030035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Deploy su Magento Commerce Cloud</a:t>
            </a:r>
          </a:p>
        </p:txBody>
      </p:sp>
      <p:pic>
        <p:nvPicPr>
          <p:cNvPr id="20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1361" y="9403984"/>
            <a:ext cx="2055054" cy="45528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07" name="Tabella"/>
          <p:cNvGraphicFramePr/>
          <p:nvPr/>
        </p:nvGraphicFramePr>
        <p:xfrm>
          <a:off x="3624262" y="2829380"/>
          <a:ext cx="14732001" cy="76200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3679825"/>
                <a:gridCol w="3679825"/>
                <a:gridCol w="3679825"/>
              </a:tblGrid>
              <a:tr h="152146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</a:p>
                  </a:txBody>
                  <a:tcPr marL="0" marR="0" marT="0" marB="0" anchor="ctr" anchorCtr="0" horzOverflow="overflow">
                    <a:solidFill>
                      <a:srgbClr val="0006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3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Starter</a:t>
                      </a:r>
                    </a:p>
                  </a:txBody>
                  <a:tcPr marL="0" marR="0" marT="0" marB="0" anchor="ctr" anchorCtr="0" horzOverflow="overflow">
                    <a:solidFill>
                      <a:srgbClr val="0006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3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Pro</a:t>
                      </a:r>
                    </a:p>
                  </a:txBody>
                  <a:tcPr marL="0" marR="0" marT="0" marB="0" anchor="ctr" anchorCtr="0" horzOverflow="overflow">
                    <a:solidFill>
                      <a:srgbClr val="000643"/>
                    </a:solidFill>
                  </a:tcPr>
                </a:tc>
              </a:tr>
              <a:tr h="152146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3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Infrastruttura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643"/>
                      </a:solidFill>
                    </a:lnL>
                    <a:lnR w="12700">
                      <a:solidFill>
                        <a:srgbClr val="000643"/>
                      </a:solidFill>
                    </a:lnR>
                    <a:lnB w="12700">
                      <a:solidFill>
                        <a:srgbClr val="00064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Platform-as-a-Service (PaaS) per gli ambienti di integration, staging e produzione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643"/>
                      </a:solidFill>
                    </a:lnL>
                    <a:lnR w="12700">
                      <a:solidFill>
                        <a:srgbClr val="000643"/>
                      </a:solidFill>
                    </a:lnR>
                    <a:lnB w="12700">
                      <a:solidFill>
                        <a:srgbClr val="00064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Infrastructure-as-a-Service (IaaS) dedicata per staging e produzione. (3 server). Platform-as-a-Service (PaaS) per gli ambienti di integration 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643"/>
                      </a:solidFill>
                    </a:lnL>
                    <a:lnR w="12700">
                      <a:solidFill>
                        <a:srgbClr val="000643"/>
                      </a:solidFill>
                    </a:lnR>
                    <a:lnB w="12700">
                      <a:solidFill>
                        <a:srgbClr val="000643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52146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3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Ambienti/branch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643"/>
                      </a:solidFill>
                    </a:lnL>
                    <a:lnR w="12700">
                      <a:solidFill>
                        <a:srgbClr val="000643"/>
                      </a:solidFill>
                    </a:lnR>
                    <a:lnT w="12700">
                      <a:solidFill>
                        <a:srgbClr val="000643"/>
                      </a:solidFill>
                    </a:lnT>
                    <a:lnB w="12700">
                      <a:solidFill>
                        <a:srgbClr val="00064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4 ambienti attivi incluso ambiente master per la produzione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643"/>
                      </a:solidFill>
                    </a:lnL>
                    <a:lnR w="12700">
                      <a:solidFill>
                        <a:srgbClr val="000643"/>
                      </a:solidFill>
                    </a:lnR>
                    <a:lnT w="12700">
                      <a:solidFill>
                        <a:srgbClr val="000643"/>
                      </a:solidFill>
                    </a:lnT>
                    <a:lnB w="12700">
                      <a:solidFill>
                        <a:srgbClr val="00064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5 ambienti attivi con global master indipendente da produzione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643"/>
                      </a:solidFill>
                    </a:lnL>
                    <a:lnR w="12700">
                      <a:solidFill>
                        <a:srgbClr val="000643"/>
                      </a:solidFill>
                    </a:lnR>
                    <a:lnT w="12700">
                      <a:solidFill>
                        <a:srgbClr val="000643"/>
                      </a:solidFill>
                    </a:lnT>
                    <a:lnB w="12700">
                      <a:solidFill>
                        <a:srgbClr val="000643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52146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3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Core features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643"/>
                      </a:solidFill>
                    </a:lnL>
                    <a:lnR w="12700">
                      <a:solidFill>
                        <a:srgbClr val="000643"/>
                      </a:solidFill>
                    </a:lnR>
                    <a:lnT w="12700">
                      <a:solidFill>
                        <a:srgbClr val="000643"/>
                      </a:solidFill>
                    </a:lnT>
                    <a:lnB w="12700">
                      <a:solidFill>
                        <a:srgbClr val="00064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Paypal Onboarding Tool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643"/>
                      </a:solidFill>
                    </a:lnL>
                    <a:lnR w="12700">
                      <a:solidFill>
                        <a:srgbClr val="000643"/>
                      </a:solidFill>
                    </a:lnR>
                    <a:lnT w="12700">
                      <a:solidFill>
                        <a:srgbClr val="000643"/>
                      </a:solidFill>
                    </a:lnT>
                    <a:lnB w="12700">
                      <a:solidFill>
                        <a:srgbClr val="00064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+mj-lt"/>
                          <a:ea typeface="+mj-ea"/>
                          <a:cs typeface="+mj-cs"/>
                          <a:sym typeface="Helvetica"/>
                        </a:rPr>
                        <a:t>Paypal Onboarding Tool, estensioni Magento B2B, Magento Business Intelligence (BI) Essentials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643"/>
                      </a:solidFill>
                    </a:lnL>
                    <a:lnR w="12700">
                      <a:solidFill>
                        <a:srgbClr val="000643"/>
                      </a:solidFill>
                    </a:lnR>
                    <a:lnT w="12700">
                      <a:solidFill>
                        <a:srgbClr val="000643"/>
                      </a:solidFill>
                    </a:lnT>
                    <a:lnB w="12700">
                      <a:solidFill>
                        <a:srgbClr val="000643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8" name="TextBox 21"/>
          <p:cNvSpPr txBox="1"/>
          <p:nvPr/>
        </p:nvSpPr>
        <p:spPr>
          <a:xfrm>
            <a:off x="1028700" y="1019175"/>
            <a:ext cx="16230600" cy="1195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9500"/>
              </a:lnSpc>
              <a:defRPr spc="-494" sz="7900">
                <a:solidFill>
                  <a:srgbClr val="17161C"/>
                </a:solidFill>
                <a:latin typeface="Inter Bold"/>
                <a:ea typeface="Inter Bold"/>
                <a:cs typeface="Inter Bold"/>
                <a:sym typeface="Inter Bold"/>
              </a:defRPr>
            </a:lvl1pPr>
          </a:lstStyle>
          <a:p>
            <a:pPr/>
            <a:r>
              <a:t>Starter vs Pro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