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20F378-6CA4-409B-8C8B-2389413D98CB}">
  <a:tblStyle styleId="{B320F378-6CA4-409B-8C8B-2389413D9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e0a43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ae0a43b7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970a6c6f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d970a6c6f9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eb2b230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deb2b2305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970a6c6f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9" name="Google Shape;229;gd970a6c6f9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e7b106c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8" name="Google Shape;238;gde7b106ca0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970a6c6f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 containers possono essere combinati per ottenere più tipologie di pods, destinati ad esigenze differenti per accessi e dimensione catalogo: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gd970a6c6f9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e7b106ca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gde7b106ca0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e7b106ca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gde7b106ca0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f347d9c2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Inserire ALB + nfs -&gt; EFS</a:t>
            </a:r>
            <a:endParaRPr/>
          </a:p>
        </p:txBody>
      </p:sp>
      <p:sp>
        <p:nvSpPr>
          <p:cNvPr id="277" name="Google Shape;277;gdf347d9c2b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f347d9c2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K8s come linux del cloud, replichiamo i pattern applicativi di un singolo nodo su un insieme di macchine</a:t>
            </a:r>
            <a:endParaRPr/>
          </a:p>
        </p:txBody>
      </p:sp>
      <p:sp>
        <p:nvSpPr>
          <p:cNvPr id="286" name="Google Shape;286;gdf347d9c2b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e7b106ca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Inserire ALB + nfs -&gt; EFS</a:t>
            </a:r>
            <a:endParaRPr/>
          </a:p>
        </p:txBody>
      </p:sp>
      <p:sp>
        <p:nvSpPr>
          <p:cNvPr id="295" name="Google Shape;295;gde7b106ca0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e0a43b7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Neen si occupa di servizi gestiti su cloud managed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Amazon AWS, Google Cloud Platform, Rackspace, neen Platform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Menaged services in ambito cloud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0" name="Google Shape;100;g3ae0a43b72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e7b106ca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4" name="Google Shape;304;gde7b106ca0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e7b106ca0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2" name="Google Shape;312;gde7b106ca0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e7b106ca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Qui sarebbe bello almeno su qualcosa andare a basso livello, per dare l’idea che sia reale (qualche spaccato di configurazione o simile)</a:t>
            </a:r>
            <a:endParaRPr/>
          </a:p>
        </p:txBody>
      </p:sp>
      <p:sp>
        <p:nvSpPr>
          <p:cNvPr id="320" name="Google Shape;320;gde7b106ca0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e7b106ca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Qui sarebbe bello almeno su qualcosa andare a basso livello, per dare l’idea che sia reale (qualche spaccato di configurazione o simile)</a:t>
            </a:r>
            <a:endParaRPr/>
          </a:p>
        </p:txBody>
      </p:sp>
      <p:sp>
        <p:nvSpPr>
          <p:cNvPr id="328" name="Google Shape;328;gde7b106ca0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e7b106ca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6" name="Google Shape;336;gde7b106ca0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6b6db416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5" name="Google Shape;345;gb6b6db4165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e7b106ca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de7b106ca0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970a6c6f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d970a6c6f9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970a6c6f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d970a6c6f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6be21db5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b6be21db59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e0a43b7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Esperienze su magent</a:t>
            </a:r>
            <a:endParaRPr/>
          </a:p>
        </p:txBody>
      </p:sp>
      <p:sp>
        <p:nvSpPr>
          <p:cNvPr id="108" name="Google Shape;108;g3ae0a43b72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970a6c6f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d970a6c6f9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e7b106ca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de7b106ca0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de7b106ca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de7b106ca0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f347d9c2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df347d9c2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5848dd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Isolation: </a:t>
            </a: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separazione di contesto/clienti</a:t>
            </a:r>
            <a:endParaRPr/>
          </a:p>
        </p:txBody>
      </p:sp>
      <p:sp>
        <p:nvSpPr>
          <p:cNvPr id="115" name="Google Shape;115;g3b5848dd6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70a6c6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Soluzione tipo basata su VM per customer standard</a:t>
            </a:r>
            <a:endParaRPr/>
          </a:p>
        </p:txBody>
      </p:sp>
      <p:sp>
        <p:nvSpPr>
          <p:cNvPr id="124" name="Google Shape;124;gd970a6c6f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7b106ca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Soluzione tipo basata su VM per customer standard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de7b106ca0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f347d9c2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df347d9c2b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e7b106ca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ESCLUSA</a:t>
            </a:r>
            <a:endParaRPr/>
          </a:p>
        </p:txBody>
      </p:sp>
      <p:sp>
        <p:nvSpPr>
          <p:cNvPr id="165" name="Google Shape;165;gde7b106ca0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e0a43b7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Queste slide si riferiscono non tanto ai vantaggi in generale che consideriamo noti ma ai vantaggi rilevati nello specifico caso d’uso </a:t>
            </a:r>
            <a:endParaRPr/>
          </a:p>
        </p:txBody>
      </p:sp>
      <p:sp>
        <p:nvSpPr>
          <p:cNvPr id="184" name="Google Shape;184;g3ae0a43b72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45720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3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3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3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subTitle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3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4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4"/>
          <p:cNvSpPr txBox="1"/>
          <p:nvPr>
            <p:ph idx="1" type="subTitle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body"/>
          </p:nvPr>
        </p:nvSpPr>
        <p:spPr>
          <a:xfrm>
            <a:off x="45720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7424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7424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5720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45720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subTitle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457200" y="205200"/>
            <a:ext cx="82293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674240" y="120339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4788"/>
            <a:ext cx="8229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3722"/>
            <a:ext cx="82296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0" y="204788"/>
            <a:ext cx="8229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457200" y="1203722"/>
            <a:ext cx="82296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8.jpg"/><Relationship Id="rId6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/>
        </p:nvSpPr>
        <p:spPr>
          <a:xfrm>
            <a:off x="2353175" y="2232250"/>
            <a:ext cx="53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WEBFORMAT / MEET-MAGENTO / INTRO</a:t>
            </a:r>
            <a:endParaRPr/>
          </a:p>
        </p:txBody>
      </p:sp>
      <p:pic>
        <p:nvPicPr>
          <p:cNvPr id="96" name="Google Shape;96;p25"/>
          <p:cNvPicPr preferRelativeResize="0"/>
          <p:nvPr/>
        </p:nvPicPr>
        <p:blipFill rotWithShape="1">
          <a:blip r:embed="rId3">
            <a:alphaModFix/>
          </a:blip>
          <a:srcRect b="3306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">
            <a:off x="436150" y="4326206"/>
            <a:ext cx="483700" cy="483712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808080">
                <a:alpha val="1961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Perché Kubernetes?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Benefici di K8s: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2822125" y="2094275"/>
            <a:ext cx="108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IAC</a:t>
            </a:r>
            <a:endParaRPr b="1" sz="3600">
              <a:solidFill>
                <a:srgbClr val="CC0000"/>
              </a:solidFill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5079900" y="1932488"/>
            <a:ext cx="360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Zero-downtime</a:t>
            </a:r>
            <a:r>
              <a:rPr lang="e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deploy</a:t>
            </a:r>
            <a:endParaRPr b="1" sz="2000">
              <a:solidFill>
                <a:srgbClr val="CC0000"/>
              </a:solidFill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5984975" y="3586425"/>
            <a:ext cx="2847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en" sz="3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healing</a:t>
            </a:r>
            <a:endParaRPr b="1" sz="2300">
              <a:solidFill>
                <a:srgbClr val="CC0000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1535875" y="2728325"/>
            <a:ext cx="230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Auto-scaling</a:t>
            </a:r>
            <a:endParaRPr b="1" sz="3200">
              <a:solidFill>
                <a:srgbClr val="CC0000"/>
              </a:solidFill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1425975" y="3510013"/>
            <a:ext cx="2302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endParaRPr b="1" sz="2900">
              <a:solidFill>
                <a:srgbClr val="CC0000"/>
              </a:solidFill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748850" y="2209613"/>
            <a:ext cx="230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Osservabilità</a:t>
            </a:r>
            <a:endParaRPr b="1" sz="2100">
              <a:solidFill>
                <a:srgbClr val="CC0000"/>
              </a:solidFill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3827450" y="2208875"/>
            <a:ext cx="257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9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Standard</a:t>
            </a:r>
            <a:endParaRPr b="1" sz="3100">
              <a:solidFill>
                <a:srgbClr val="3D85C6"/>
              </a:solidFill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4676850" y="2711975"/>
            <a:ext cx="266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3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Automazione</a:t>
            </a:r>
            <a:endParaRPr b="1" sz="2500">
              <a:solidFill>
                <a:srgbClr val="3D85C6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4592675" y="3256813"/>
            <a:ext cx="23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Isolamento</a:t>
            </a:r>
            <a:endParaRPr b="1" sz="2000">
              <a:solidFill>
                <a:srgbClr val="3D85C6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3459350" y="3675875"/>
            <a:ext cx="331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Portabilità</a:t>
            </a:r>
            <a:endParaRPr b="1" sz="3400">
              <a:solidFill>
                <a:srgbClr val="3D85C6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2668575" y="3170888"/>
            <a:ext cx="230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b="1" sz="2100">
              <a:solidFill>
                <a:srgbClr val="3D85C6"/>
              </a:solidFill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3908325" y="2796725"/>
            <a:ext cx="61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endParaRPr b="1" sz="22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Containers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3" name="Google Shape;223;p35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325" y="620150"/>
            <a:ext cx="1097025" cy="1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800" y="1822125"/>
            <a:ext cx="4347650" cy="244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4775" y="1303966"/>
            <a:ext cx="308150" cy="3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Containers - immagini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3" name="Google Shape;233;p36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Magento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FPM + codice PHP (PHP 7.3, 7.4)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Magento 2 OS multi versione (2.3.6 e &gt;=2.4.2)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Supporto per command line tools (s</a:t>
            </a: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etup, deploy, magento cron, custom)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Versioning standard: magento2-&lt;version&gt;-&lt;customer&gt;-&lt;versione_interna&gt;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Volumi: var, media/pub, media/static, app/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ProxySQL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300"/>
              <a:buFont typeface="Calibri"/>
              <a:buChar char="○"/>
            </a:pPr>
            <a:r>
              <a:rPr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Database routing/HA</a:t>
            </a:r>
            <a:endParaRPr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325" y="620150"/>
            <a:ext cx="1097025" cy="1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775" y="1303966"/>
            <a:ext cx="308150" cy="3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Containers - Magento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2" name="Google Shape;242;p37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288" y="1700038"/>
            <a:ext cx="54578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325" y="620150"/>
            <a:ext cx="1097025" cy="1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74775" y="1303966"/>
            <a:ext cx="308150" cy="3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Magento pods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310950" y="1377700"/>
            <a:ext cx="85206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Containers combinabili per accomodare esigenze </a:t>
            </a: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differenti per accessi e dimensione catalogo: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674" y="2813550"/>
            <a:ext cx="2875676" cy="19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4825" y="2804500"/>
            <a:ext cx="2734751" cy="19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Magento pods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310950" y="1377700"/>
            <a:ext cx="85206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3250" y="1801125"/>
            <a:ext cx="3732225" cy="30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325" y="1801125"/>
            <a:ext cx="3663840" cy="30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</a:t>
            </a: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architettura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950" y="1453892"/>
            <a:ext cx="6392101" cy="326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architettura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1" name="Google Shape;281;p41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538" y="1645375"/>
            <a:ext cx="66198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architettura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0" name="Google Shape;290;p42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313" y="1543612"/>
            <a:ext cx="7121862" cy="33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architettura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9" name="Google Shape;299;p43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8250" y="1461950"/>
            <a:ext cx="6418413" cy="34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About me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6"/>
          <p:cNvSpPr txBox="1"/>
          <p:nvPr/>
        </p:nvSpPr>
        <p:spPr>
          <a:xfrm>
            <a:off x="1122362" y="1444228"/>
            <a:ext cx="783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500"/>
              <a:t>ANTONIO VERNI</a:t>
            </a: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lang="en" sz="1500"/>
              <a:t> DevOps engineer - neen</a:t>
            </a:r>
            <a:endParaRPr/>
          </a:p>
        </p:txBody>
      </p:sp>
      <p:pic>
        <p:nvPicPr>
          <p:cNvPr id="104" name="Google Shape;10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312" y="1384696"/>
            <a:ext cx="322800" cy="3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/>
        </p:nvSpPr>
        <p:spPr>
          <a:xfrm>
            <a:off x="549275" y="2327675"/>
            <a:ext cx="78375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NEEN</a:t>
            </a:r>
            <a:r>
              <a:rPr lang="en" sz="1500">
                <a:solidFill>
                  <a:schemeClr val="dk1"/>
                </a:solidFill>
              </a:rPr>
              <a:t> : Managed Cloud</a:t>
            </a:r>
            <a:br>
              <a:rPr lang="en">
                <a:solidFill>
                  <a:schemeClr val="dk1"/>
                </a:solidFill>
              </a:rPr>
            </a:br>
            <a:endParaRPr sz="1500"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500"/>
              <a:buFont typeface="Arial"/>
              <a:buChar char="•"/>
            </a:pPr>
            <a:r>
              <a:rPr lang="en" sz="1500"/>
              <a:t>Cloud </a:t>
            </a:r>
            <a:r>
              <a:rPr lang="en" sz="1500">
                <a:solidFill>
                  <a:schemeClr val="dk1"/>
                </a:solidFill>
              </a:rPr>
              <a:t>specialist - Brain not only Servers !</a:t>
            </a:r>
            <a:endParaRPr sz="1500"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500"/>
              <a:buFont typeface="Arial"/>
              <a:buChar char="•"/>
            </a:pPr>
            <a:r>
              <a:rPr lang="en" sz="1500"/>
              <a:t>Cloud independent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Containers - deploy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91875"/>
            <a:ext cx="746760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management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Kops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Setup di base del cluster EKS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Rancher2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Multi cluster management &amp; monitoring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Ansible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4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Configurazioni ed operations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monitoring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Prometheus (più </a:t>
            </a: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Grafana)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Erogato in infrastruttura separata, compatibile con cloudwatch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Elastic stack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Erogato in infrastruttura separata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AWS CloudWatch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security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Security Contexts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Service Accounts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Network policies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WAF ingress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tecnologie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8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0" name="Google Shape;340;p48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8"/>
          <p:cNvPicPr preferRelativeResize="0"/>
          <p:nvPr/>
        </p:nvPicPr>
        <p:blipFill rotWithShape="1">
          <a:blip r:embed="rId5">
            <a:alphaModFix/>
          </a:blip>
          <a:srcRect b="73338" l="0" r="0" t="0"/>
          <a:stretch/>
        </p:blipFill>
        <p:spPr>
          <a:xfrm>
            <a:off x="2317125" y="1377700"/>
            <a:ext cx="4362450" cy="8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Kubernetes - tecnologie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9" name="Google Shape;349;p49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423" y="674950"/>
            <a:ext cx="720000" cy="7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125" y="1377700"/>
            <a:ext cx="436245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Risultati e benefici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0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8" name="Google Shape;358;p50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Risultati ottenuti in termini di features: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Granularità e performance dello scaling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Scaling dei nodi limitato ad eventi eccezionali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Velocità provisioning nuovi domini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Sfide principali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5" name="Google Shape;365;p51"/>
          <p:cNvSpPr txBox="1"/>
          <p:nvPr/>
        </p:nvSpPr>
        <p:spPr>
          <a:xfrm>
            <a:off x="311700" y="1717175"/>
            <a:ext cx="42834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7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Tecnologie coinvolte e maturità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7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Limiti risorse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7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Automazione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Cluster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Processi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1"/>
          <p:cNvSpPr txBox="1"/>
          <p:nvPr/>
        </p:nvSpPr>
        <p:spPr>
          <a:xfrm>
            <a:off x="4350300" y="1717175"/>
            <a:ext cx="42834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Mantenimento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Debugging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Accessi dev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Condizioni anomale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Dimensionamento cluster EKS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2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373" name="Google Shape;373;p52"/>
          <p:cNvGraphicFramePr/>
          <p:nvPr/>
        </p:nvGraphicFramePr>
        <p:xfrm>
          <a:off x="3026050" y="188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{B320F378-6CA4-409B-8C8B-2389413D98CB}</a:tableStyleId>
              </a:tblPr>
              <a:tblGrid>
                <a:gridCol w="627525"/>
                <a:gridCol w="688600"/>
                <a:gridCol w="1897100"/>
              </a:tblGrid>
              <a:tr h="262575">
                <a:tc rowSpan="8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5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3x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Q.tà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Descrizione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EKS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ALB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9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R5 Large/C5 XLarge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45700" marL="45700"/>
                </a:tc>
              </a:tr>
              <a:tr h="103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 TB</a:t>
                      </a:r>
                      <a:endParaRPr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EFS</a:t>
                      </a:r>
                      <a:endParaRPr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 TB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S3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TB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Traffico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 TB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Cloudfront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Costi vs. soluzione standard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aphicFrame>
        <p:nvGraphicFramePr>
          <p:cNvPr id="380" name="Google Shape;380;p53"/>
          <p:cNvGraphicFramePr/>
          <p:nvPr/>
        </p:nvGraphicFramePr>
        <p:xfrm>
          <a:off x="823125" y="13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{B320F378-6CA4-409B-8C8B-2389413D98CB}</a:tableStyleId>
              </a:tblPr>
              <a:tblGrid>
                <a:gridCol w="1413975"/>
                <a:gridCol w="3412025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Tipo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AWS Single tenant x 100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EKS *</a:t>
                      </a:r>
                      <a:endParaRPr b="1" sz="1200"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Compute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10.000 €/mese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</a:t>
                      </a:r>
                      <a:r>
                        <a:rPr lang="en" sz="1200"/>
                        <a:t>2.100 €/mese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Networking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5.000 €/mese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4</a:t>
                      </a:r>
                      <a:r>
                        <a:rPr lang="en" sz="1200"/>
                        <a:t>00 €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/mese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Storage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~ 2.500 €/mese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4</a:t>
                      </a:r>
                      <a:r>
                        <a:rPr lang="en" sz="1200"/>
                        <a:t>00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€/mese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Database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~ 7.000 €/mese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Altro</a:t>
                      </a:r>
                      <a:endParaRPr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~ 5.000 €/mese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~ 300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€/mese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Totale</a:t>
                      </a:r>
                      <a:endParaRPr b="1" sz="1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~ 29.500 €/mese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~ 3.200 € / mese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381" name="Google Shape;381;p53"/>
          <p:cNvSpPr txBox="1"/>
          <p:nvPr/>
        </p:nvSpPr>
        <p:spPr>
          <a:xfrm>
            <a:off x="336325" y="4442350"/>
            <a:ext cx="700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* Si può usare anche GKE o OnPremise =&gt; Ulteriore beneficio : No Vendor Lock in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2314575" y="3906250"/>
            <a:ext cx="416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3.200 : 29.500 =  1 : 9,26    =&gt; ~ 1 : 10</a:t>
            </a:r>
            <a:endParaRPr b="1" sz="1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NEEN - Magento in Neen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2" name="Google Shape;112;p27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NEEN ha esperienza su </a:t>
            </a: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diversi approcci</a:t>
            </a: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 diverse esigenze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Soluzioni cloud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Soluzioni ibride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Soluzioni a containers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4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9" name="Google Shape;389;p54"/>
          <p:cNvSpPr txBox="1"/>
          <p:nvPr/>
        </p:nvSpPr>
        <p:spPr>
          <a:xfrm>
            <a:off x="457200" y="1516125"/>
            <a:ext cx="85206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●"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E’ una soluzione alternativa allo shared hosting che si adatta ad: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Installazioni con più di 30 store (single o </a:t>
            </a: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multi site)</a:t>
            </a: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Agenzie e system integrators che vogliano offrire una piattaforma magento cost-effective per i propri clienti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143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standardizzazione e per la possibilità di dare a tutti le stesse features con efficienza di costo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5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6" name="Google Shape;396;p55"/>
          <p:cNvSpPr txBox="1"/>
          <p:nvPr/>
        </p:nvSpPr>
        <p:spPr>
          <a:xfrm>
            <a:off x="123500" y="1934700"/>
            <a:ext cx="85206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1"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6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3" name="Google Shape;403;p56"/>
          <p:cNvSpPr txBox="1"/>
          <p:nvPr/>
        </p:nvSpPr>
        <p:spPr>
          <a:xfrm>
            <a:off x="457200" y="1516125"/>
            <a:ext cx="85206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Contatti: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●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Email me at: antonio.verni@neen.com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●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Meet us at our virtual stand</a:t>
            </a:r>
            <a:r>
              <a:rPr b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6"/>
          <p:cNvSpPr txBox="1"/>
          <p:nvPr/>
        </p:nvSpPr>
        <p:spPr>
          <a:xfrm rot="-575759">
            <a:off x="4255347" y="2736458"/>
            <a:ext cx="4524305" cy="1570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ARE HIRING! </a:t>
            </a:r>
            <a:br>
              <a:rPr b="1" lang="en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Join our DevOps team!</a:t>
            </a:r>
            <a:r>
              <a:rPr b="1" lang="en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job@neen.com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8282">
            <a:off x="3100025" y="3369425"/>
            <a:ext cx="985100" cy="9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7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2" name="Google Shape;412;p57"/>
          <p:cNvSpPr txBox="1"/>
          <p:nvPr/>
        </p:nvSpPr>
        <p:spPr>
          <a:xfrm>
            <a:off x="457200" y="1516125"/>
            <a:ext cx="85206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Contatti:</a:t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700175" y="1276375"/>
            <a:ext cx="69825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2000"/>
              <a:buFont typeface="Calibri"/>
              <a:buChar char="●"/>
            </a:pP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 cliente con un business plan da </a:t>
            </a:r>
            <a: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oltre 100 Magento</a:t>
            </a:r>
            <a:br>
              <a:rPr lang="en" sz="2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caling 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5B11"/>
              </a:buClr>
              <a:buSzPts val="1700"/>
              <a:buFont typeface="Calibri"/>
              <a:buChar char="○"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Isolation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L’esigenza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200" y="2920225"/>
            <a:ext cx="1468724" cy="9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/>
          <p:nvPr/>
        </p:nvSpPr>
        <p:spPr>
          <a:xfrm>
            <a:off x="6097050" y="3782125"/>
            <a:ext cx="1644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highlight>
                  <a:srgbClr val="FFFFFF"/>
                </a:highlight>
              </a:rPr>
              <a:t>Photo by (Fabrizio Branca)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Situazione iniziale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8" name="Google Shape;128;p29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425" y="1240800"/>
            <a:ext cx="6191974" cy="3482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29"/>
          <p:cNvGraphicFramePr/>
          <p:nvPr/>
        </p:nvGraphicFramePr>
        <p:xfrm>
          <a:off x="571675" y="13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{B320F378-6CA4-409B-8C8B-2389413D98CB}</a:tableStyleId>
              </a:tblPr>
              <a:tblGrid>
                <a:gridCol w="627525"/>
                <a:gridCol w="688600"/>
                <a:gridCol w="1897100"/>
              </a:tblGrid>
              <a:tr h="274275">
                <a:tc row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5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" sz="25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Q.tà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Descrizione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ELB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T3 Burst m.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RDS MySql T3 Burst m.</a:t>
                      </a:r>
                      <a:endParaRPr sz="1200"/>
                    </a:p>
                  </a:txBody>
                  <a:tcPr marT="45700" marB="45700" marR="45700" marL="45700"/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 </a:t>
                      </a:r>
                      <a:endParaRPr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ElasticCacheT3 Burst m.</a:t>
                      </a:r>
                      <a:endParaRPr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ElasticSearch T3 Burst m.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200 GB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EFS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 TB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S3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 GB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Traffico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150 GB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Cloudfront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Prospetto costi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0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100" y="1319924"/>
            <a:ext cx="4342675" cy="2616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30"/>
          <p:cNvGraphicFramePr/>
          <p:nvPr/>
        </p:nvGraphicFramePr>
        <p:xfrm>
          <a:off x="571675" y="13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{B320F378-6CA4-409B-8C8B-2389413D98CB}</a:tableStyleId>
              </a:tblPr>
              <a:tblGrid>
                <a:gridCol w="715425"/>
                <a:gridCol w="943325"/>
                <a:gridCol w="2004525"/>
              </a:tblGrid>
              <a:tr h="274275">
                <a:tc row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25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" sz="25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Tipo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Costo</a:t>
                      </a:r>
                      <a:endParaRPr b="1"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Compute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100 €/mese</a:t>
                      </a:r>
                      <a:endParaRPr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Networking</a:t>
                      </a:r>
                      <a:endParaRPr sz="1200"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 50 €/mese</a:t>
                      </a:r>
                      <a:endParaRPr/>
                    </a:p>
                  </a:txBody>
                  <a:tcPr marT="45700" marB="45700" marR="45700" marL="45700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Storage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~ 25 €/mese</a:t>
                      </a:r>
                      <a:endParaRPr/>
                    </a:p>
                  </a:txBody>
                  <a:tcPr marT="45700" marB="45700" marR="45700" marL="45700"/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Database</a:t>
                      </a:r>
                      <a:endParaRPr sz="1200"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~ 70 €/mese</a:t>
                      </a:r>
                      <a:endParaRPr/>
                    </a:p>
                  </a:txBody>
                  <a:tcPr marT="45700" marB="45700" marR="45700" marL="45700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Altro</a:t>
                      </a:r>
                      <a:endParaRPr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~ 50 €/mese</a:t>
                      </a:r>
                      <a:endParaRPr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Totale</a:t>
                      </a:r>
                      <a:endParaRPr b="1" sz="1200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~ 295 €/mese</a:t>
                      </a:r>
                      <a:endParaRPr b="1"/>
                    </a:p>
                  </a:txBody>
                  <a:tcPr marT="45700" marB="45700" marR="45700" marL="457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4" name="Google Shape;144;p31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Soluzioni possibili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31"/>
          <p:cNvGraphicFramePr/>
          <p:nvPr/>
        </p:nvGraphicFramePr>
        <p:xfrm>
          <a:off x="457188" y="15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{B320F378-6CA4-409B-8C8B-2389413D98CB}</a:tableStyleId>
              </a:tblPr>
              <a:tblGrid>
                <a:gridCol w="3182275"/>
                <a:gridCol w="1165975"/>
                <a:gridCol w="1260875"/>
                <a:gridCol w="1234125"/>
                <a:gridCol w="1384875"/>
              </a:tblGrid>
              <a:tr h="43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caling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Isolation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Soluzioni IAAS indipendenti</a:t>
                      </a:r>
                      <a:endParaRPr sz="170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Shared hosting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 multi - tenant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Variare lo stack</a:t>
                      </a:r>
                      <a:endParaRPr sz="270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?</a:t>
                      </a:r>
                      <a:endParaRPr b="1" sz="2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Soluzione container based</a:t>
                      </a:r>
                      <a:endParaRPr sz="1700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6" name="Google Shape;146;p31"/>
          <p:cNvSpPr txBox="1"/>
          <p:nvPr/>
        </p:nvSpPr>
        <p:spPr>
          <a:xfrm>
            <a:off x="0" y="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1"/>
          <p:cNvSpPr/>
          <p:nvPr/>
        </p:nvSpPr>
        <p:spPr>
          <a:xfrm>
            <a:off x="4015025" y="2084050"/>
            <a:ext cx="367500" cy="367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8" name="Google Shape;148;p31"/>
          <p:cNvSpPr/>
          <p:nvPr/>
        </p:nvSpPr>
        <p:spPr>
          <a:xfrm>
            <a:off x="5213200" y="2570650"/>
            <a:ext cx="367500" cy="367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9" name="Google Shape;149;p31"/>
          <p:cNvSpPr/>
          <p:nvPr/>
        </p:nvSpPr>
        <p:spPr>
          <a:xfrm>
            <a:off x="4015025" y="3057250"/>
            <a:ext cx="367500" cy="367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0" name="Google Shape;150;p31"/>
          <p:cNvSpPr/>
          <p:nvPr/>
        </p:nvSpPr>
        <p:spPr>
          <a:xfrm>
            <a:off x="7807650" y="2570650"/>
            <a:ext cx="367500" cy="3675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413" y="2575489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213" y="3040801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193" y="3987817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413" y="3992714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088" y="3987814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663" y="3992689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438" y="2093764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113" y="2088864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688" y="2093739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113" y="2564826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663" y="3057251"/>
            <a:ext cx="367500" cy="3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188" y="3043251"/>
            <a:ext cx="367500" cy="35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s</a:t>
            </a: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oluzione container based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752225" y="17814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777" y="2294800"/>
            <a:ext cx="1571750" cy="15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725" y="2187275"/>
            <a:ext cx="1749251" cy="174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4253" y="2761987"/>
            <a:ext cx="599700" cy="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5725" y="2844298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9212" y="2844298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8387" y="2844298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9956" y="2844298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3906" y="2844298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4450" y="2658561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6006" y="2660942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7575" y="2660942"/>
            <a:ext cx="189199" cy="1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5225" y="2481898"/>
            <a:ext cx="189199" cy="18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457200" y="701278"/>
            <a:ext cx="8228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Perché</a:t>
            </a:r>
            <a:r>
              <a:rPr lang="en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 containers?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7947025" y="4918471"/>
            <a:ext cx="755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fld id="{00000000-1234-1234-1234-123412341234}" type="slidenum">
              <a:rPr b="1" i="0" lang="en" sz="9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8" name="Google Shape;188;p33"/>
          <p:cNvSpPr txBox="1"/>
          <p:nvPr/>
        </p:nvSpPr>
        <p:spPr>
          <a:xfrm>
            <a:off x="311700" y="1717175"/>
            <a:ext cx="8520600" cy="28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Benefici di magento in un container:</a:t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325" y="620150"/>
            <a:ext cx="1097025" cy="1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775" y="1303966"/>
            <a:ext cx="308150" cy="3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3827450" y="2208875"/>
            <a:ext cx="257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9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Standard</a:t>
            </a:r>
            <a:endParaRPr b="1" sz="3100">
              <a:solidFill>
                <a:srgbClr val="3D85C6"/>
              </a:solidFill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4676850" y="2711975"/>
            <a:ext cx="266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3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Automazione</a:t>
            </a:r>
            <a:endParaRPr b="1" sz="2500">
              <a:solidFill>
                <a:srgbClr val="3D85C6"/>
              </a:solidFill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4592675" y="3256813"/>
            <a:ext cx="230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Isolamento</a:t>
            </a:r>
            <a:endParaRPr b="1" sz="2000">
              <a:solidFill>
                <a:srgbClr val="3D85C6"/>
              </a:solidFill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459350" y="3675875"/>
            <a:ext cx="331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Portabilità</a:t>
            </a:r>
            <a:endParaRPr b="1" sz="3400">
              <a:solidFill>
                <a:srgbClr val="3D85C6"/>
              </a:solidFill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2668575" y="3170888"/>
            <a:ext cx="230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b="1" sz="2100">
              <a:solidFill>
                <a:srgbClr val="3D85C6"/>
              </a:solidFill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3908325" y="2796725"/>
            <a:ext cx="61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DR</a:t>
            </a:r>
            <a:endParaRPr b="1" sz="22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